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87" r:id="rId2"/>
    <p:sldId id="320" r:id="rId3"/>
    <p:sldId id="391" r:id="rId4"/>
    <p:sldId id="392" r:id="rId5"/>
    <p:sldId id="377" r:id="rId6"/>
    <p:sldId id="378" r:id="rId7"/>
    <p:sldId id="379" r:id="rId8"/>
    <p:sldId id="388" r:id="rId9"/>
    <p:sldId id="389" r:id="rId10"/>
    <p:sldId id="385" r:id="rId11"/>
    <p:sldId id="323" r:id="rId12"/>
    <p:sldId id="380" r:id="rId13"/>
    <p:sldId id="393" r:id="rId14"/>
    <p:sldId id="381" r:id="rId15"/>
    <p:sldId id="382" r:id="rId16"/>
    <p:sldId id="383" r:id="rId17"/>
    <p:sldId id="384" r:id="rId18"/>
    <p:sldId id="347" r:id="rId19"/>
    <p:sldId id="340" r:id="rId20"/>
    <p:sldId id="3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A119"/>
    <a:srgbClr val="18B4CE"/>
    <a:srgbClr val="002B52"/>
    <a:srgbClr val="E9E9E9"/>
    <a:srgbClr val="18BFDF"/>
    <a:srgbClr val="C5C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 autoAdjust="0"/>
    <p:restoredTop sz="86287" autoAdjust="0"/>
  </p:normalViewPr>
  <p:slideViewPr>
    <p:cSldViewPr snapToObjects="1">
      <p:cViewPr varScale="1">
        <p:scale>
          <a:sx n="79" d="100"/>
          <a:sy n="79" d="100"/>
        </p:scale>
        <p:origin x="175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C05D0-766E-7C4A-87EB-23E3D0681330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3C7B5-5E22-224D-9335-4AF971CA24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424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33077-FD8B-5C4E-B893-1DE1452176C2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31820-2ABD-A64C-AD6D-598E779679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153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3F15B7-72EC-4CA7-B2A9-FC6D343ECDA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63681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Hide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D8A9B-48E4-43F2-BDA2-B4CC89F3B26C}" type="slidenum">
              <a:rPr lang="en-CA" smtClean="0"/>
              <a:pPr/>
              <a:t>11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121126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Hide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D8A9B-48E4-43F2-BDA2-B4CC89F3B26C}" type="slidenum">
              <a:rPr lang="en-CA" smtClean="0"/>
              <a:pPr/>
              <a:t>12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323722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Hide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D8A9B-48E4-43F2-BDA2-B4CC89F3B26C}" type="slidenum">
              <a:rPr lang="en-CA" smtClean="0"/>
              <a:pPr/>
              <a:t>13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886612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Hide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D8A9B-48E4-43F2-BDA2-B4CC89F3B26C}" type="slidenum">
              <a:rPr lang="en-CA" smtClean="0"/>
              <a:pPr/>
              <a:t>14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764129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Hide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D8A9B-48E4-43F2-BDA2-B4CC89F3B26C}" type="slidenum">
              <a:rPr lang="en-CA" smtClean="0"/>
              <a:pPr/>
              <a:t>15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57458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Hide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D8A9B-48E4-43F2-BDA2-B4CC89F3B26C}" type="slidenum">
              <a:rPr lang="en-CA" smtClean="0"/>
              <a:pPr/>
              <a:t>16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734071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Hide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D8A9B-48E4-43F2-BDA2-B4CC89F3B26C}" type="slidenum">
              <a:rPr lang="en-CA" smtClean="0"/>
              <a:pPr/>
              <a:t>17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916367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66A0377D-7B7C-4F7B-8EAB-B746752B4050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466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DBF5C-DF30-48C0-A921-B1A5171095F6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80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3F15B7-72EC-4CA7-B2A9-FC6D343ECDA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61103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3F15B7-72EC-4CA7-B2A9-FC6D343ECDA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1155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3F15B7-72EC-4CA7-B2A9-FC6D343ECDA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97662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3F15B7-72EC-4CA7-B2A9-FC6D343ECDA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93093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Hide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D8A9B-48E4-43F2-BDA2-B4CC89F3B26C}" type="slidenum">
              <a:rPr lang="en-CA" smtClean="0"/>
              <a:pPr/>
              <a:t>7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039381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Hide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D8A9B-48E4-43F2-BDA2-B4CC89F3B26C}" type="slidenum">
              <a:rPr lang="en-CA" smtClean="0"/>
              <a:pPr/>
              <a:t>8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075893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Hide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D8A9B-48E4-43F2-BDA2-B4CC89F3B26C}" type="slidenum">
              <a:rPr lang="en-CA" smtClean="0"/>
              <a:pPr/>
              <a:t>9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641525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Hide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D8A9B-48E4-43F2-BDA2-B4CC89F3B26C}" type="slidenum">
              <a:rPr lang="en-CA" smtClean="0"/>
              <a:pPr/>
              <a:t>10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783531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NM_sea_L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00" y="-13500"/>
            <a:ext cx="9180000" cy="6885000"/>
          </a:xfrm>
          <a:prstGeom prst="rect">
            <a:avLst/>
          </a:prstGeom>
        </p:spPr>
      </p:pic>
      <p:pic>
        <p:nvPicPr>
          <p:cNvPr id="10" name="Picture 9" descr="Cov_Strip_Sea.gif"/>
          <p:cNvPicPr>
            <a:picLocks noChangeAspect="1"/>
          </p:cNvPicPr>
          <p:nvPr userDrawn="1"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0" y="3059536"/>
            <a:ext cx="9144000" cy="3265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276601"/>
            <a:ext cx="7543800" cy="1143000"/>
          </a:xfrm>
        </p:spPr>
        <p:txBody>
          <a:bodyPr anchor="t">
            <a:normAutofit/>
          </a:bodyPr>
          <a:lstStyle>
            <a:lvl1pPr algn="l">
              <a:defRPr sz="3200" b="1" cap="none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143000" y="4572001"/>
            <a:ext cx="7543800" cy="1295400"/>
          </a:xfrm>
        </p:spPr>
        <p:txBody>
          <a:bodyPr tIns="0" anchor="t">
            <a:normAutofit/>
          </a:bodyPr>
          <a:lstStyle>
            <a:lvl1pPr marL="0" indent="0">
              <a:buNone/>
              <a:defRPr sz="2400" b="0">
                <a:solidFill>
                  <a:srgbClr val="002B5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16" name="Picture 15" descr="INM_Logo_Words.gi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381000"/>
            <a:ext cx="1600200" cy="80726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INM_Logo_Swoosh.gif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52600" y="380999"/>
            <a:ext cx="382738" cy="33645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NM_sea_2_L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00" y="-13500"/>
            <a:ext cx="9180000" cy="6885000"/>
          </a:xfrm>
          <a:prstGeom prst="rect">
            <a:avLst/>
          </a:prstGeom>
        </p:spPr>
      </p:pic>
      <p:pic>
        <p:nvPicPr>
          <p:cNvPr id="10" name="Picture 9" descr="Cov_Strip_Sea.gif"/>
          <p:cNvPicPr>
            <a:picLocks noChangeAspect="1"/>
          </p:cNvPicPr>
          <p:nvPr userDrawn="1"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0" y="3059536"/>
            <a:ext cx="9144000" cy="3265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276601"/>
            <a:ext cx="7543800" cy="1143000"/>
          </a:xfrm>
        </p:spPr>
        <p:txBody>
          <a:bodyPr anchor="t">
            <a:normAutofit/>
          </a:bodyPr>
          <a:lstStyle>
            <a:lvl1pPr algn="l">
              <a:defRPr sz="3200" b="1" cap="none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143000" y="4572001"/>
            <a:ext cx="7543800" cy="1295400"/>
          </a:xfrm>
        </p:spPr>
        <p:txBody>
          <a:bodyPr tIns="0" anchor="t">
            <a:normAutofit/>
          </a:bodyPr>
          <a:lstStyle>
            <a:lvl1pPr marL="0" indent="0">
              <a:buNone/>
              <a:defRPr sz="2400" b="0">
                <a:solidFill>
                  <a:srgbClr val="002B5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16" name="Picture 15" descr="INM_Logo_Words.gi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381000"/>
            <a:ext cx="1600200" cy="80726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INM_Logo_Swoosh.gif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52600" y="380999"/>
            <a:ext cx="382738" cy="33645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3F9C-04C9-B54E-8278-DD8551C57E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INM_Logo_NoTag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00" y="6172200"/>
            <a:ext cx="1066800" cy="415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a_cyan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1082300"/>
            <a:ext cx="1836000" cy="1836000"/>
          </a:xfrm>
          <a:prstGeom prst="rect">
            <a:avLst/>
          </a:prstGeom>
          <a:effectLst>
            <a:reflection stA="15000" endPos="75000" dist="12700" dir="5400000" sy="-100000" algn="bl" rotWithShape="0"/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276601"/>
            <a:ext cx="7543800" cy="1143000"/>
          </a:xfrm>
        </p:spPr>
        <p:txBody>
          <a:bodyPr anchor="t">
            <a:normAutofit/>
          </a:bodyPr>
          <a:lstStyle>
            <a:lvl1pPr algn="l">
              <a:defRPr sz="3200" b="1" cap="none">
                <a:solidFill>
                  <a:srgbClr val="002B52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126163"/>
            <a:ext cx="2133600" cy="365125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l">
              <a:defRPr sz="1100" b="0" i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defRPr>
            </a:lvl1pPr>
          </a:lstStyle>
          <a:p>
            <a:fld id="{526A3F9C-04C9-B54E-8278-DD8551C57E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INM_Logo_NoTag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0000" y="6172200"/>
            <a:ext cx="1066800" cy="415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126163"/>
            <a:ext cx="2133600" cy="365125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l">
              <a:defRPr sz="1100" b="0" i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defRPr>
            </a:lvl1pPr>
          </a:lstStyle>
          <a:p>
            <a:fld id="{526A3F9C-04C9-B54E-8278-DD8551C57E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INM_Logo_NoTag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00" y="6172200"/>
            <a:ext cx="1066800" cy="415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3F9C-04C9-B54E-8278-DD8551C57E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INM_Logo_NoTag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00" y="6172200"/>
            <a:ext cx="1066800" cy="4155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3F9C-04C9-B54E-8278-DD8551C57E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INM_Logo_NoTag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00" y="6172200"/>
            <a:ext cx="1066800" cy="415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 vert="horz" lIns="0" tIns="45720" rIns="91440" bIns="0" rtlCol="0" anchor="b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ctr">
              <a:defRPr sz="1100" b="0" i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defRPr>
            </a:lvl1pPr>
          </a:lstStyle>
          <a:p>
            <a:fld id="{526A3F9C-04C9-B54E-8278-DD8551C57E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6400800"/>
            <a:ext cx="2057400" cy="169277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l"/>
            <a:r>
              <a:rPr lang="en-US" sz="800" b="0" i="0" dirty="0" smtClean="0">
                <a:solidFill>
                  <a:srgbClr val="7F7F7F"/>
                </a:solidFill>
                <a:latin typeface="Tahoma"/>
                <a:cs typeface="Tahoma"/>
              </a:rPr>
              <a:t>© </a:t>
            </a:r>
            <a:r>
              <a:rPr lang="en-US" sz="800" b="0" i="0" dirty="0" err="1" smtClean="0">
                <a:solidFill>
                  <a:srgbClr val="7F7F7F"/>
                </a:solidFill>
                <a:latin typeface="Tahoma"/>
                <a:cs typeface="Tahoma"/>
              </a:rPr>
              <a:t>Inmarsat</a:t>
            </a:r>
            <a:r>
              <a:rPr lang="en-US" sz="800" b="0" i="0" dirty="0" smtClean="0">
                <a:solidFill>
                  <a:srgbClr val="7F7F7F"/>
                </a:solidFill>
                <a:latin typeface="Tahoma"/>
                <a:cs typeface="Tahoma"/>
              </a:rPr>
              <a:t> confidential</a:t>
            </a:r>
            <a:endParaRPr lang="en-US" sz="800" b="0" i="0" dirty="0">
              <a:solidFill>
                <a:srgbClr val="7F7F7F"/>
              </a:solidFill>
              <a:latin typeface="Tahoma"/>
              <a:cs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002B52"/>
          </a:solidFill>
          <a:latin typeface="Tahoma"/>
          <a:ea typeface="+mj-ea"/>
          <a:cs typeface="Tahoma"/>
        </a:defRPr>
      </a:lvl1pPr>
    </p:titleStyle>
    <p:bodyStyle>
      <a:lvl1pPr marL="180000" indent="-180000" algn="l" defTabSz="457200" rtl="0" eaLnBrk="1" latinLnBrk="0" hangingPunct="1">
        <a:spcBef>
          <a:spcPct val="20000"/>
        </a:spcBef>
        <a:spcAft>
          <a:spcPts val="500"/>
        </a:spcAft>
        <a:buFontTx/>
        <a:buBlip>
          <a:blip r:embed="rId9"/>
        </a:buBlip>
        <a:defRPr sz="2400" b="0" i="0" kern="1200">
          <a:solidFill>
            <a:schemeClr val="tx1">
              <a:lumMod val="85000"/>
              <a:lumOff val="15000"/>
            </a:schemeClr>
          </a:solidFill>
          <a:latin typeface="Tahoma"/>
          <a:ea typeface="+mn-ea"/>
          <a:cs typeface="Tahoma"/>
        </a:defRPr>
      </a:lvl1pPr>
      <a:lvl2pPr marL="360000" indent="-180000" algn="l" defTabSz="457200" rtl="0" eaLnBrk="1" latinLnBrk="0" hangingPunct="1">
        <a:spcBef>
          <a:spcPct val="20000"/>
        </a:spcBef>
        <a:spcAft>
          <a:spcPts val="500"/>
        </a:spcAft>
        <a:buClr>
          <a:srgbClr val="18BFDF"/>
        </a:buClr>
        <a:buSzPct val="80000"/>
        <a:buFont typeface="Lucida Grande"/>
        <a:buChar char="•"/>
        <a:defRPr sz="2000" b="0" i="0" kern="1200">
          <a:solidFill>
            <a:schemeClr val="tx1">
              <a:lumMod val="85000"/>
              <a:lumOff val="15000"/>
            </a:schemeClr>
          </a:solidFill>
          <a:latin typeface="Tahoma"/>
          <a:ea typeface="+mn-ea"/>
          <a:cs typeface="Tahoma"/>
        </a:defRPr>
      </a:lvl2pPr>
      <a:lvl3pPr marL="540000" indent="-180000" algn="l" defTabSz="457200" rtl="0" eaLnBrk="1" latinLnBrk="0" hangingPunct="1">
        <a:spcBef>
          <a:spcPct val="20000"/>
        </a:spcBef>
        <a:spcAft>
          <a:spcPts val="500"/>
        </a:spcAft>
        <a:buClr>
          <a:schemeClr val="tx1">
            <a:lumMod val="65000"/>
            <a:lumOff val="35000"/>
          </a:schemeClr>
        </a:buClr>
        <a:buSzPct val="80000"/>
        <a:buFont typeface="Lucida Grande"/>
        <a:buChar char="•"/>
        <a:defRPr sz="1600" b="0" i="0" kern="1200">
          <a:solidFill>
            <a:schemeClr val="tx1">
              <a:lumMod val="85000"/>
              <a:lumOff val="15000"/>
            </a:schemeClr>
          </a:solidFill>
          <a:latin typeface="Tahoma"/>
          <a:ea typeface="+mn-ea"/>
          <a:cs typeface="Tahoma"/>
        </a:defRPr>
      </a:lvl3pPr>
      <a:lvl4pPr marL="720000" indent="-180000" algn="l" defTabSz="457200" rtl="0" eaLnBrk="1" latinLnBrk="0" hangingPunct="1">
        <a:spcBef>
          <a:spcPct val="20000"/>
        </a:spcBef>
        <a:spcAft>
          <a:spcPts val="500"/>
        </a:spcAft>
        <a:buClr>
          <a:schemeClr val="tx1">
            <a:lumMod val="65000"/>
            <a:lumOff val="35000"/>
          </a:schemeClr>
        </a:buClr>
        <a:buSzPct val="80000"/>
        <a:buFont typeface="Lucida Grande"/>
        <a:buChar char="•"/>
        <a:defRPr sz="1600" b="0" i="0" kern="1200">
          <a:solidFill>
            <a:schemeClr val="tx1">
              <a:lumMod val="85000"/>
              <a:lumOff val="15000"/>
            </a:schemeClr>
          </a:solidFill>
          <a:latin typeface="Tahoma"/>
          <a:ea typeface="+mn-ea"/>
          <a:cs typeface="Tahoma"/>
        </a:defRPr>
      </a:lvl4pPr>
      <a:lvl5pPr marL="900000" indent="-180000" algn="l" defTabSz="457200" rtl="0" eaLnBrk="1" latinLnBrk="0" hangingPunct="1">
        <a:spcBef>
          <a:spcPct val="20000"/>
        </a:spcBef>
        <a:spcAft>
          <a:spcPts val="500"/>
        </a:spcAft>
        <a:buClr>
          <a:schemeClr val="tx1">
            <a:lumMod val="65000"/>
            <a:lumOff val="35000"/>
          </a:schemeClr>
        </a:buClr>
        <a:buSzPct val="80000"/>
        <a:buFont typeface="Lucida Grande"/>
        <a:buChar char="•"/>
        <a:defRPr sz="1400" b="0" i="0" kern="1200">
          <a:solidFill>
            <a:schemeClr val="tx1">
              <a:lumMod val="85000"/>
              <a:lumOff val="15000"/>
            </a:schemeClr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emf"/><Relationship Id="rId5" Type="http://schemas.openxmlformats.org/officeDocument/2006/relationships/image" Target="../media/image41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4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4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4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4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4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1.jpg"/><Relationship Id="rId3" Type="http://schemas.openxmlformats.org/officeDocument/2006/relationships/image" Target="../media/image10.png"/><Relationship Id="rId7" Type="http://schemas.openxmlformats.org/officeDocument/2006/relationships/image" Target="../media/image18.jpeg"/><Relationship Id="rId12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2.jpg"/><Relationship Id="rId5" Type="http://schemas.openxmlformats.org/officeDocument/2006/relationships/image" Target="../media/image16.jpeg"/><Relationship Id="rId10" Type="http://schemas.openxmlformats.org/officeDocument/2006/relationships/image" Target="../media/image21.jp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1.wmf"/><Relationship Id="rId3" Type="http://schemas.openxmlformats.org/officeDocument/2006/relationships/image" Target="../media/image10.png"/><Relationship Id="rId7" Type="http://schemas.openxmlformats.org/officeDocument/2006/relationships/image" Target="../media/image25.wmf"/><Relationship Id="rId12" Type="http://schemas.openxmlformats.org/officeDocument/2006/relationships/image" Target="../media/image3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wmf"/><Relationship Id="rId11" Type="http://schemas.openxmlformats.org/officeDocument/2006/relationships/image" Target="../media/image29.wmf"/><Relationship Id="rId5" Type="http://schemas.openxmlformats.org/officeDocument/2006/relationships/image" Target="../media/image11.jpg"/><Relationship Id="rId10" Type="http://schemas.openxmlformats.org/officeDocument/2006/relationships/image" Target="../media/image28.wmf"/><Relationship Id="rId4" Type="http://schemas.openxmlformats.org/officeDocument/2006/relationships/image" Target="../media/image1.jpeg"/><Relationship Id="rId9" Type="http://schemas.openxmlformats.org/officeDocument/2006/relationships/image" Target="../media/image27.wmf"/><Relationship Id="rId14" Type="http://schemas.openxmlformats.org/officeDocument/2006/relationships/image" Target="../media/image3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30.wmf"/><Relationship Id="rId3" Type="http://schemas.openxmlformats.org/officeDocument/2006/relationships/image" Target="../media/image10.png"/><Relationship Id="rId7" Type="http://schemas.openxmlformats.org/officeDocument/2006/relationships/image" Target="../media/image24.wmf"/><Relationship Id="rId12" Type="http://schemas.openxmlformats.org/officeDocument/2006/relationships/image" Target="../media/image3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image" Target="../media/image37.wmf"/><Relationship Id="rId5" Type="http://schemas.openxmlformats.org/officeDocument/2006/relationships/image" Target="../media/image33.png"/><Relationship Id="rId15" Type="http://schemas.openxmlformats.org/officeDocument/2006/relationships/image" Target="../media/image40.wmf"/><Relationship Id="rId10" Type="http://schemas.openxmlformats.org/officeDocument/2006/relationships/image" Target="../media/image27.wmf"/><Relationship Id="rId4" Type="http://schemas.openxmlformats.org/officeDocument/2006/relationships/image" Target="../media/image11.jpg"/><Relationship Id="rId9" Type="http://schemas.openxmlformats.org/officeDocument/2006/relationships/image" Target="../media/image36.wmf"/><Relationship Id="rId14" Type="http://schemas.openxmlformats.org/officeDocument/2006/relationships/image" Target="../media/image3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3F9C-04C9-B54E-8278-DD8551C57E23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0" y="-1888"/>
            <a:ext cx="9156520" cy="608129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00" y="376040"/>
            <a:ext cx="3600000" cy="889789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323528" y="1340768"/>
            <a:ext cx="2952328" cy="4424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000" indent="-180000" algn="l" defTabSz="457200" rtl="0" eaLnBrk="1" latinLnBrk="0" hangingPunct="1">
              <a:spcBef>
                <a:spcPct val="20000"/>
              </a:spcBef>
              <a:spcAft>
                <a:spcPts val="500"/>
              </a:spcAft>
              <a:buFontTx/>
              <a:buBlip>
                <a:blip r:embed="rId4"/>
              </a:buBlip>
              <a:defRPr sz="2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+mn-ea"/>
                <a:cs typeface="Tahoma"/>
              </a:defRPr>
            </a:lvl1pPr>
            <a:lvl2pPr marL="360000" indent="-180000" algn="l" defTabSz="457200" rtl="0" eaLnBrk="1" latinLnBrk="0" hangingPunct="1">
              <a:spcBef>
                <a:spcPct val="20000"/>
              </a:spcBef>
              <a:spcAft>
                <a:spcPts val="500"/>
              </a:spcAft>
              <a:buClr>
                <a:srgbClr val="18BFDF"/>
              </a:buClr>
              <a:buSzPct val="80000"/>
              <a:buFont typeface="Lucida Grande"/>
              <a:buChar char="•"/>
              <a:defRPr sz="2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+mn-ea"/>
                <a:cs typeface="Tahoma"/>
              </a:defRPr>
            </a:lvl2pPr>
            <a:lvl3pPr marL="540000" indent="-180000" algn="l" defTabSz="457200" rtl="0" eaLnBrk="1" latinLnBrk="0" hangingPunct="1">
              <a:spcBef>
                <a:spcPct val="20000"/>
              </a:spcBef>
              <a:spcAft>
                <a:spcPts val="5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Lucida Grande"/>
              <a:buChar char="•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+mn-ea"/>
                <a:cs typeface="Tahoma"/>
              </a:defRPr>
            </a:lvl3pPr>
            <a:lvl4pPr marL="720000" indent="-180000" algn="l" defTabSz="457200" rtl="0" eaLnBrk="1" latinLnBrk="0" hangingPunct="1">
              <a:spcBef>
                <a:spcPct val="20000"/>
              </a:spcBef>
              <a:spcAft>
                <a:spcPts val="5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Lucida Grande"/>
              <a:buChar char="•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+mn-ea"/>
                <a:cs typeface="Tahoma"/>
              </a:defRPr>
            </a:lvl4pPr>
            <a:lvl5pPr marL="900000" indent="-180000" algn="l" defTabSz="457200" rtl="0" eaLnBrk="1" latinLnBrk="0" hangingPunct="1">
              <a:spcBef>
                <a:spcPct val="20000"/>
              </a:spcBef>
              <a:spcAft>
                <a:spcPts val="5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Lucida Grande"/>
              <a:buChar char="•"/>
              <a:defRPr sz="1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+mn-ea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 smtClean="0">
                <a:latin typeface="+mj-lt"/>
              </a:rPr>
              <a:t>Product presentation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59" y="6250104"/>
            <a:ext cx="1463321" cy="42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9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906463"/>
            <a:ext cx="7475537" cy="463550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2B52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en-GB" sz="1800" dirty="0" smtClean="0">
                <a:latin typeface="+mj-lt"/>
              </a:rPr>
              <a:t>System data usage – Free data &amp; time allowances – Pre-Paid </a:t>
            </a:r>
            <a:endParaRPr lang="en-US" sz="1800" dirty="0" smtClean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8640"/>
            <a:ext cx="3600000" cy="8897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1560" y="1556792"/>
            <a:ext cx="8064896" cy="439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0" indent="-180000">
              <a:spcBef>
                <a:spcPct val="20000"/>
              </a:spcBef>
              <a:spcAft>
                <a:spcPts val="500"/>
              </a:spcAft>
              <a:buBlip>
                <a:blip r:embed="rId4"/>
              </a:buBlip>
            </a:pPr>
            <a:r>
              <a:rPr lang="nl-NL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ahoma"/>
              </a:rPr>
              <a:t>All system features can be configured to be free for the crew </a:t>
            </a:r>
            <a:r>
              <a:rPr lang="nl-NL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ahoma"/>
              </a:rPr>
              <a:t>to use </a:t>
            </a:r>
            <a:r>
              <a:rPr lang="nl-NL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ahoma"/>
              </a:rPr>
              <a:t>within specified data and time limits per day/month, or to be pre</a:t>
            </a:r>
            <a:r>
              <a:rPr lang="en-PH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ahoma"/>
              </a:rPr>
              <a:t>-</a:t>
            </a:r>
            <a:r>
              <a:rPr lang="nl-NL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ahoma"/>
              </a:rPr>
              <a:t>paid trough reload strings</a:t>
            </a:r>
          </a:p>
          <a:p>
            <a:pPr marL="180000" lvl="0" indent="-180000">
              <a:spcBef>
                <a:spcPct val="20000"/>
              </a:spcBef>
              <a:spcAft>
                <a:spcPts val="500"/>
              </a:spcAft>
              <a:buBlip>
                <a:blip r:embed="rId4"/>
              </a:buBlip>
            </a:pPr>
            <a:r>
              <a:rPr lang="nl-NL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ahoma"/>
              </a:rPr>
              <a:t>Data </a:t>
            </a:r>
            <a:r>
              <a:rPr lang="nl-NL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ahoma"/>
              </a:rPr>
              <a:t>credit </a:t>
            </a:r>
            <a:r>
              <a:rPr lang="nl-NL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ahoma"/>
              </a:rPr>
              <a:t>reload strings are generated by ship owner on a shore web portal:</a:t>
            </a:r>
            <a:endParaRPr lang="nl-NL" sz="1400" dirty="0">
              <a:solidFill>
                <a:prstClr val="black">
                  <a:lumMod val="85000"/>
                  <a:lumOff val="15000"/>
                </a:prstClr>
              </a:solidFill>
              <a:latin typeface="+mj-lt"/>
              <a:cs typeface="Tahoma"/>
            </a:endParaRPr>
          </a:p>
          <a:p>
            <a:pPr marL="180000" lvl="0" indent="-180000">
              <a:spcBef>
                <a:spcPct val="20000"/>
              </a:spcBef>
              <a:spcAft>
                <a:spcPts val="500"/>
              </a:spcAft>
              <a:buBlip>
                <a:blip r:embed="rId4"/>
              </a:buBlip>
            </a:pPr>
            <a:endParaRPr lang="nl-NL" sz="1400" dirty="0" smtClean="0">
              <a:solidFill>
                <a:prstClr val="black">
                  <a:lumMod val="85000"/>
                  <a:lumOff val="15000"/>
                </a:prstClr>
              </a:solidFill>
              <a:latin typeface="+mj-lt"/>
              <a:cs typeface="Tahoma"/>
            </a:endParaRPr>
          </a:p>
          <a:p>
            <a:pPr marL="180000" lvl="0" indent="-180000">
              <a:spcBef>
                <a:spcPct val="20000"/>
              </a:spcBef>
              <a:spcAft>
                <a:spcPts val="500"/>
              </a:spcAft>
              <a:buBlip>
                <a:blip r:embed="rId4"/>
              </a:buBlip>
            </a:pPr>
            <a:endParaRPr lang="nl-NL" sz="1400" dirty="0">
              <a:solidFill>
                <a:prstClr val="black">
                  <a:lumMod val="85000"/>
                  <a:lumOff val="15000"/>
                </a:prstClr>
              </a:solidFill>
              <a:latin typeface="+mj-lt"/>
              <a:cs typeface="Tahoma"/>
            </a:endParaRPr>
          </a:p>
          <a:p>
            <a:pPr marL="180000" lvl="0" indent="-180000">
              <a:spcBef>
                <a:spcPct val="20000"/>
              </a:spcBef>
              <a:spcAft>
                <a:spcPts val="500"/>
              </a:spcAft>
              <a:buBlip>
                <a:blip r:embed="rId4"/>
              </a:buBlip>
            </a:pPr>
            <a:endParaRPr lang="nl-NL" sz="1400" dirty="0" smtClean="0">
              <a:solidFill>
                <a:prstClr val="black">
                  <a:lumMod val="85000"/>
                  <a:lumOff val="15000"/>
                </a:prstClr>
              </a:solidFill>
              <a:latin typeface="+mj-lt"/>
              <a:cs typeface="Tahoma"/>
            </a:endParaRPr>
          </a:p>
          <a:p>
            <a:pPr marL="180000" lvl="0" indent="-180000">
              <a:spcBef>
                <a:spcPct val="20000"/>
              </a:spcBef>
              <a:spcAft>
                <a:spcPts val="500"/>
              </a:spcAft>
              <a:buBlip>
                <a:blip r:embed="rId4"/>
              </a:buBlip>
            </a:pPr>
            <a:endParaRPr lang="nl-NL" sz="1400" dirty="0">
              <a:solidFill>
                <a:prstClr val="black">
                  <a:lumMod val="85000"/>
                  <a:lumOff val="15000"/>
                </a:prstClr>
              </a:solidFill>
              <a:latin typeface="+mj-lt"/>
              <a:cs typeface="Tahoma"/>
            </a:endParaRPr>
          </a:p>
          <a:p>
            <a:pPr marL="180000" lvl="0" indent="-180000">
              <a:spcBef>
                <a:spcPct val="20000"/>
              </a:spcBef>
              <a:spcAft>
                <a:spcPts val="500"/>
              </a:spcAft>
            </a:pPr>
            <a:endParaRPr lang="nl-NL" sz="1400" dirty="0">
              <a:solidFill>
                <a:prstClr val="black">
                  <a:lumMod val="85000"/>
                  <a:lumOff val="15000"/>
                </a:prstClr>
              </a:solidFill>
              <a:latin typeface="+mj-lt"/>
              <a:cs typeface="Tahoma"/>
            </a:endParaRPr>
          </a:p>
          <a:p>
            <a:pPr marL="180000" lvl="0" indent="-180000">
              <a:spcBef>
                <a:spcPct val="20000"/>
              </a:spcBef>
              <a:spcAft>
                <a:spcPts val="500"/>
              </a:spcAft>
              <a:buBlip>
                <a:blip r:embed="rId4"/>
              </a:buBlip>
            </a:pPr>
            <a:r>
              <a:rPr lang="nl-NL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ahoma"/>
              </a:rPr>
              <a:t>The data strings size, number and price to crew is decided upon and managed by the ship owner </a:t>
            </a:r>
          </a:p>
          <a:p>
            <a:pPr marL="180000" lvl="0" indent="-180000">
              <a:spcBef>
                <a:spcPct val="20000"/>
              </a:spcBef>
              <a:spcAft>
                <a:spcPts val="500"/>
              </a:spcAft>
              <a:buBlip>
                <a:blip r:embed="rId4"/>
              </a:buBlip>
            </a:pPr>
            <a:r>
              <a:rPr lang="nl-NL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ahoma"/>
              </a:rPr>
              <a:t>The crews insert the data strings within the user interface and their data allowance will be topped up</a:t>
            </a:r>
          </a:p>
          <a:p>
            <a:pPr lvl="0">
              <a:spcBef>
                <a:spcPct val="20000"/>
              </a:spcBef>
              <a:spcAft>
                <a:spcPts val="500"/>
              </a:spcAft>
            </a:pPr>
            <a:endParaRPr lang="nl-NL" sz="1400" dirty="0">
              <a:solidFill>
                <a:prstClr val="black">
                  <a:lumMod val="85000"/>
                  <a:lumOff val="15000"/>
                </a:prstClr>
              </a:solidFill>
              <a:latin typeface="+mj-lt"/>
              <a:cs typeface="Tahoma"/>
            </a:endParaRPr>
          </a:p>
          <a:p>
            <a:pPr lvl="0">
              <a:spcBef>
                <a:spcPct val="20000"/>
              </a:spcBef>
              <a:spcAft>
                <a:spcPts val="500"/>
              </a:spcAft>
            </a:pPr>
            <a:endParaRPr lang="nl-NL" sz="1400" dirty="0">
              <a:solidFill>
                <a:prstClr val="black">
                  <a:lumMod val="85000"/>
                  <a:lumOff val="15000"/>
                </a:prstClr>
              </a:solidFill>
              <a:latin typeface="+mj-lt"/>
              <a:cs typeface="Tahoma"/>
            </a:endParaRPr>
          </a:p>
          <a:p>
            <a:pPr lvl="0">
              <a:spcBef>
                <a:spcPct val="20000"/>
              </a:spcBef>
              <a:spcAft>
                <a:spcPts val="500"/>
              </a:spcAft>
            </a:pPr>
            <a:endParaRPr lang="nl-NL" sz="1400" dirty="0">
              <a:solidFill>
                <a:prstClr val="black">
                  <a:lumMod val="85000"/>
                  <a:lumOff val="15000"/>
                </a:prstClr>
              </a:solidFill>
              <a:latin typeface="+mj-lt"/>
              <a:cs typeface="Tahoma"/>
            </a:endParaRPr>
          </a:p>
          <a:p>
            <a:pPr marL="180000" lvl="0" indent="-180000">
              <a:spcBef>
                <a:spcPct val="20000"/>
              </a:spcBef>
              <a:spcAft>
                <a:spcPts val="500"/>
              </a:spcAft>
              <a:buBlip>
                <a:blip r:embed="rId4"/>
              </a:buBlip>
            </a:pPr>
            <a:r>
              <a:rPr lang="nl-NL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ahoma"/>
              </a:rPr>
              <a:t>This feature is ideal </a:t>
            </a:r>
            <a:r>
              <a:rPr lang="nl-NL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ahoma"/>
              </a:rPr>
              <a:t>for customers </a:t>
            </a:r>
            <a:r>
              <a:rPr lang="nl-NL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ahoma"/>
              </a:rPr>
              <a:t>that like to to charge the crews for the Internet usage</a:t>
            </a:r>
            <a:endParaRPr lang="en-CA" sz="1400" dirty="0">
              <a:solidFill>
                <a:prstClr val="black">
                  <a:lumMod val="85000"/>
                  <a:lumOff val="15000"/>
                </a:prstClr>
              </a:solidFill>
              <a:latin typeface="+mj-lt"/>
              <a:cs typeface="Tahom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35547" t="20727" r="31021" b="60071"/>
          <a:stretch/>
        </p:blipFill>
        <p:spPr>
          <a:xfrm>
            <a:off x="850104" y="2570705"/>
            <a:ext cx="3996984" cy="1291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528" y="4725144"/>
            <a:ext cx="2160040" cy="1016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59" y="6250104"/>
            <a:ext cx="1463321" cy="42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49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853287"/>
              </p:ext>
            </p:extLst>
          </p:nvPr>
        </p:nvGraphicFramePr>
        <p:xfrm>
          <a:off x="947738" y="1533525"/>
          <a:ext cx="3468624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8624"/>
              </a:tblGrid>
              <a:tr h="370840">
                <a:tc>
                  <a:txBody>
                    <a:bodyPr/>
                    <a:lstStyle/>
                    <a:p>
                      <a:pPr eaLnBrk="1" hangingPunct="1"/>
                      <a:r>
                        <a:rPr lang="en-GB" sz="1400" b="1" dirty="0" smtClean="0"/>
                        <a:t>Fleet One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 sz="1100" kern="1200" dirty="0" smtClean="0"/>
                    </a:p>
                    <a:p>
                      <a:pPr marL="285750" lvl="0" indent="-285750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/>
                        <a:t>Wi-Fi access on smartphones &amp; tablets for online messaging on </a:t>
                      </a:r>
                      <a:r>
                        <a:rPr lang="en-GB" sz="1400" dirty="0" err="1" smtClean="0"/>
                        <a:t>HiChat</a:t>
                      </a:r>
                      <a:r>
                        <a:rPr lang="en-GB" sz="1400" dirty="0" smtClean="0"/>
                        <a:t>, LINE, FB Messenger, WhatsApp, WeChat &amp; Viber</a:t>
                      </a:r>
                    </a:p>
                    <a:p>
                      <a:pPr marL="0" lvl="0" indent="0" eaLnBrk="1" hangingPunct="1">
                        <a:buFont typeface="Arial" panose="020B0604020202020204" pitchFamily="34" charset="0"/>
                        <a:buNone/>
                      </a:pPr>
                      <a:endParaRPr lang="en-GB" sz="1400" dirty="0" smtClean="0"/>
                    </a:p>
                    <a:p>
                      <a:pPr marL="285750" lvl="0" indent="-285750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/>
                        <a:t>Firewall &amp; access control configurable with data and time limits per vessel per day &amp; month</a:t>
                      </a:r>
                    </a:p>
                    <a:p>
                      <a:endParaRPr lang="en-CA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385283"/>
              </p:ext>
            </p:extLst>
          </p:nvPr>
        </p:nvGraphicFramePr>
        <p:xfrm>
          <a:off x="4727575" y="1549400"/>
          <a:ext cx="3453384" cy="425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3384"/>
              </a:tblGrid>
              <a:tr h="370840">
                <a:tc>
                  <a:txBody>
                    <a:bodyPr/>
                    <a:lstStyle/>
                    <a:p>
                      <a:pPr eaLnBrk="1" hangingPunct="1"/>
                      <a:r>
                        <a:rPr lang="en-GB" sz="1400" b="1" dirty="0" smtClean="0"/>
                        <a:t>Fleet Broadband &amp; </a:t>
                      </a:r>
                      <a:r>
                        <a:rPr lang="en-GB" sz="1400" b="1" dirty="0" smtClean="0"/>
                        <a:t>Fleet Xpress</a:t>
                      </a:r>
                      <a:endParaRPr lang="en-GB" sz="1400" b="1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kern="1200" dirty="0" smtClean="0"/>
                    </a:p>
                    <a:p>
                      <a:pPr marL="285750" lvl="0" indent="-285750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/>
                        <a:t>Wi-Fi access on crew devices with a range of added-value feature options:</a:t>
                      </a:r>
                    </a:p>
                    <a:p>
                      <a:pPr marL="285750" lvl="0" indent="-285750" eaLnBrk="1" hangingPunct="1">
                        <a:buFont typeface="Arial" panose="020B0604020202020204" pitchFamily="34" charset="0"/>
                        <a:buChar char="•"/>
                      </a:pPr>
                      <a:endParaRPr lang="en-GB" sz="1400" dirty="0" smtClean="0"/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dirty="0" smtClean="0"/>
                        <a:t>E-mail, SMS, low-data chat &amp; social networking trough crews own apps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400" dirty="0" smtClean="0"/>
                    </a:p>
                    <a:p>
                      <a:pPr marL="285750" lvl="0" indent="-285750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/>
                        <a:t>Captain &amp; Fleet Announcements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GB" sz="1400" dirty="0" smtClean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/>
                        <a:t>World-News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GB" sz="1400" dirty="0" smtClean="0"/>
                    </a:p>
                    <a:p>
                      <a:pPr marL="285750" lvl="0" indent="-285750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/>
                        <a:t>Limited crew Internet access </a:t>
                      </a:r>
                    </a:p>
                    <a:p>
                      <a:pPr marL="0" lvl="0" indent="0" eaLnBrk="1" hangingPunct="1">
                        <a:buFont typeface="Arial" panose="020B0604020202020204" pitchFamily="34" charset="0"/>
                        <a:buNone/>
                      </a:pPr>
                      <a:endParaRPr lang="en-GB" sz="1400" dirty="0" smtClean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/>
                        <a:t>Pre-paid &amp; post-paid access control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GB" sz="1400" dirty="0" smtClean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/>
                        <a:t>Firewall &amp; apps access control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GB" sz="1400" dirty="0" smtClean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/>
                        <a:t>Business applications connectivity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877563"/>
              </p:ext>
            </p:extLst>
          </p:nvPr>
        </p:nvGraphicFramePr>
        <p:xfrm>
          <a:off x="944500" y="3774757"/>
          <a:ext cx="3468624" cy="237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8624"/>
              </a:tblGrid>
              <a:tr h="351861">
                <a:tc>
                  <a:txBody>
                    <a:bodyPr/>
                    <a:lstStyle/>
                    <a:p>
                      <a:pPr eaLnBrk="1" hangingPunct="1"/>
                      <a:r>
                        <a:rPr lang="en-GB" sz="1400" b="1" dirty="0" smtClean="0"/>
                        <a:t>Fleet Xpress </a:t>
                      </a:r>
                      <a:r>
                        <a:rPr lang="en-GB" sz="1400" b="1" dirty="0" smtClean="0"/>
                        <a:t>– V-Sat</a:t>
                      </a:r>
                    </a:p>
                  </a:txBody>
                  <a:tcPr anchor="ctr"/>
                </a:tc>
              </a:tr>
              <a:tr h="2024403">
                <a:tc>
                  <a:txBody>
                    <a:bodyPr/>
                    <a:lstStyle/>
                    <a:p>
                      <a:endParaRPr lang="en-US" sz="1100" kern="1200" dirty="0" smtClean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/>
                        <a:t>Wi-Fi access on crew devices with</a:t>
                      </a:r>
                      <a:r>
                        <a:rPr lang="en-GB" sz="1400" baseline="0" dirty="0" smtClean="0"/>
                        <a:t> configurable </a:t>
                      </a:r>
                      <a:r>
                        <a:rPr lang="en-GB" sz="1400" dirty="0" smtClean="0"/>
                        <a:t>Internet usage control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GB" sz="1400" dirty="0" smtClean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/>
                        <a:t>Pre-paid &amp; post-paid billing modules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GB" sz="1400" dirty="0" smtClean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/>
                        <a:t>Firewall &amp; apps access control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GB" sz="1400" dirty="0" smtClean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/>
                        <a:t>Business applications connectivity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906463"/>
            <a:ext cx="7475537" cy="463550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2B52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en-GB" sz="1800" dirty="0" smtClean="0">
                <a:latin typeface="+mn-lt"/>
              </a:rPr>
              <a:t>Configurations that suits all needs</a:t>
            </a:r>
            <a:endParaRPr lang="en-US" sz="1800" dirty="0" smtClean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8640"/>
            <a:ext cx="3600000" cy="8897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59" y="6250104"/>
            <a:ext cx="1463321" cy="42692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962689"/>
              </p:ext>
            </p:extLst>
          </p:nvPr>
        </p:nvGraphicFramePr>
        <p:xfrm>
          <a:off x="457200" y="1533526"/>
          <a:ext cx="4114800" cy="504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</a:tblGrid>
              <a:tr h="280439">
                <a:tc>
                  <a:txBody>
                    <a:bodyPr/>
                    <a:lstStyle/>
                    <a:p>
                      <a:pPr eaLnBrk="1" hangingPunct="1"/>
                      <a:r>
                        <a:rPr lang="en-GB" sz="1400" b="1" dirty="0" smtClean="0"/>
                        <a:t>Benefits &amp; Advantages</a:t>
                      </a:r>
                    </a:p>
                  </a:txBody>
                  <a:tcPr anchor="ctr"/>
                </a:tc>
              </a:tr>
              <a:tr h="4711379">
                <a:tc>
                  <a:txBody>
                    <a:bodyPr/>
                    <a:lstStyle/>
                    <a:p>
                      <a:endParaRPr lang="en-US" sz="1100" kern="12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cost-effective solution with feature-rich services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Addresses both crew communications and business operation needs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all-in-one vessel network solution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Simplified installation, management and support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Perfect for low-data or high-data satellite packages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Low-cost alternative to more complex network management solutions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Lightweight router with powerful hardware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Simplified management of essential requirements for crew and business communication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Perfectly fitted for Internet entry vessels with limited data allowances</a:t>
                      </a:r>
                      <a:endParaRPr lang="en-US" sz="1400" kern="12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213604"/>
              </p:ext>
            </p:extLst>
          </p:nvPr>
        </p:nvGraphicFramePr>
        <p:xfrm>
          <a:off x="4727574" y="1549401"/>
          <a:ext cx="3948881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8881"/>
              </a:tblGrid>
              <a:tr h="230044">
                <a:tc>
                  <a:txBody>
                    <a:bodyPr/>
                    <a:lstStyle/>
                    <a:p>
                      <a:pPr eaLnBrk="1" hangingPunct="1"/>
                      <a:r>
                        <a:rPr lang="en-GB" sz="1400" b="1" dirty="0" smtClean="0"/>
                        <a:t>Usage</a:t>
                      </a:r>
                      <a:r>
                        <a:rPr lang="en-GB" sz="1400" b="1" baseline="0" dirty="0" smtClean="0"/>
                        <a:t> scenarios</a:t>
                      </a:r>
                      <a:endParaRPr lang="en-GB" sz="1400" b="1" dirty="0" smtClean="0"/>
                    </a:p>
                  </a:txBody>
                  <a:tcPr anchor="ctr"/>
                </a:tc>
              </a:tr>
              <a:tr h="3233732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Fishing vessels with limited bandwidth and data allowances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Merchant vessels with restricted crew Internet allowances and separate business network requirements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Replacement of current vessel firewall whereas existing rules can be maintained, and all the added-value </a:t>
                      </a: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CrewCommWifi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communication features are included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Upgrade from the AmosConnect Crew system or other </a:t>
                      </a: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crewmail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systems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complete solution working with Fleet One, Fleet Broadband and Fleet Xpress</a:t>
                      </a:r>
                      <a:endParaRPr lang="en-PH" sz="1400" kern="12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906463"/>
            <a:ext cx="7475537" cy="463550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2B52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en-GB" sz="1800" dirty="0">
                <a:latin typeface="+mj-lt"/>
              </a:rPr>
              <a:t>B</a:t>
            </a:r>
            <a:r>
              <a:rPr lang="en-GB" sz="1800" dirty="0" smtClean="0">
                <a:latin typeface="+mj-lt"/>
              </a:rPr>
              <a:t>ullet points</a:t>
            </a:r>
            <a:endParaRPr lang="en-US" sz="1800" dirty="0" smtClean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8640"/>
            <a:ext cx="3600000" cy="889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59" y="6250104"/>
            <a:ext cx="1463321" cy="42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08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838954"/>
              </p:ext>
            </p:extLst>
          </p:nvPr>
        </p:nvGraphicFramePr>
        <p:xfrm>
          <a:off x="457200" y="1533526"/>
          <a:ext cx="4114800" cy="461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</a:tblGrid>
              <a:tr h="300040">
                <a:tc>
                  <a:txBody>
                    <a:bodyPr/>
                    <a:lstStyle/>
                    <a:p>
                      <a:pPr eaLnBrk="1" hangingPunct="1"/>
                      <a:r>
                        <a:rPr lang="en-GB" sz="1400" b="1" dirty="0" smtClean="0"/>
                        <a:t>For the Crews</a:t>
                      </a:r>
                    </a:p>
                  </a:txBody>
                  <a:tcPr anchor="ctr"/>
                </a:tc>
              </a:tr>
              <a:tr h="4305208">
                <a:tc>
                  <a:txBody>
                    <a:bodyPr/>
                    <a:lstStyle/>
                    <a:p>
                      <a:endParaRPr lang="en-US" sz="1100" kern="12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PH" sz="1100" dirty="0" smtClean="0"/>
                        <a:t>Internet access on the crew's own devices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PH" sz="1100" baseline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PH" sz="1100" baseline="0" dirty="0" smtClean="0"/>
                        <a:t>U</a:t>
                      </a:r>
                      <a:r>
                        <a:rPr lang="en-PH" sz="1100" dirty="0" smtClean="0"/>
                        <a:t>se of social networking apps installed  on crews</a:t>
                      </a:r>
                      <a:r>
                        <a:rPr lang="en-PH" sz="1100" baseline="0" dirty="0" smtClean="0"/>
                        <a:t> devices </a:t>
                      </a:r>
                      <a:r>
                        <a:rPr lang="en-PH" sz="1100" dirty="0" smtClean="0"/>
                        <a:t>within the allowances set by the ship owner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PH" sz="11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PH" sz="1100" dirty="0" smtClean="0"/>
                        <a:t>Low-data text chat with interface to FB Messenger&amp; Google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PH" sz="1100" dirty="0" smtClean="0"/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PH" sz="1100" dirty="0" smtClean="0"/>
                        <a:t>Announcement board  for Captain and Fleet Management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PH" sz="11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PH" sz="1100" dirty="0" smtClean="0"/>
                        <a:t>Personal E-mail accounts following the crew from vessel to vessel and web access while on shore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PH" sz="11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PH" sz="1100" dirty="0" smtClean="0"/>
                        <a:t>Send</a:t>
                      </a:r>
                      <a:r>
                        <a:rPr lang="en-PH" sz="1100" baseline="0" dirty="0" smtClean="0"/>
                        <a:t> </a:t>
                      </a:r>
                      <a:r>
                        <a:rPr lang="en-PH" sz="1100" dirty="0" smtClean="0"/>
                        <a:t>&amp; receive SMS messages world-wide with local reply numbers in Philippines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PH" sz="1100" dirty="0" smtClean="0"/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PH" sz="1100" dirty="0" smtClean="0"/>
                        <a:t>World-News delivered daily in 16 multilingual editions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PH" sz="1100" dirty="0" smtClean="0"/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PH" sz="1100" dirty="0" err="1" smtClean="0"/>
                        <a:t>Se@MeNow</a:t>
                      </a:r>
                      <a:r>
                        <a:rPr lang="en-PH" sz="1100" dirty="0" smtClean="0"/>
                        <a:t> maritime social networking</a:t>
                      </a:r>
                      <a:r>
                        <a:rPr lang="en-PH" sz="1100" baseline="0" dirty="0" smtClean="0"/>
                        <a:t>, with m</a:t>
                      </a:r>
                      <a:r>
                        <a:rPr lang="en-PH" sz="1100" dirty="0" smtClean="0"/>
                        <a:t>essenger app for video &amp; voice calls optimized for high latency networks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11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PH" sz="1100" dirty="0" smtClean="0"/>
                        <a:t>Compatible with AmosConnect Crew accounts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266328"/>
              </p:ext>
            </p:extLst>
          </p:nvPr>
        </p:nvGraphicFramePr>
        <p:xfrm>
          <a:off x="4727574" y="1549400"/>
          <a:ext cx="3948881" cy="4589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8881"/>
              </a:tblGrid>
              <a:tr h="223416">
                <a:tc>
                  <a:txBody>
                    <a:bodyPr/>
                    <a:lstStyle/>
                    <a:p>
                      <a:pPr eaLnBrk="1" hangingPunct="1"/>
                      <a:r>
                        <a:rPr lang="en-GB" sz="1400" b="1" dirty="0" smtClean="0"/>
                        <a:t>For the Ship Manager</a:t>
                      </a:r>
                    </a:p>
                  </a:txBody>
                  <a:tcPr anchor="ctr"/>
                </a:tc>
              </a:tr>
              <a:tr h="4284573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PH" sz="1100" kern="12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PH" sz="1100" kern="1200" dirty="0" smtClean="0"/>
                        <a:t>Plug &amp; Play Wi-Fi modem with no additional software installation.</a:t>
                      </a:r>
                      <a:r>
                        <a:rPr lang="en-PH" sz="1100" kern="1200" baseline="0" dirty="0" smtClean="0"/>
                        <a:t>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PH" sz="1100" kern="1200" baseline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PH" sz="1100" kern="1200" dirty="0" smtClean="0"/>
                        <a:t>Compatible to interface with additional Wi-Fi modems infrastructures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PH" sz="1100" kern="12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PH" sz="1100" kern="1200" dirty="0" smtClean="0"/>
                        <a:t>Route business applications through the</a:t>
                      </a:r>
                      <a:r>
                        <a:rPr lang="en-PH" sz="1100" kern="1200" baseline="0" dirty="0" smtClean="0"/>
                        <a:t> crew network</a:t>
                      </a:r>
                      <a:endParaRPr lang="en-PH" sz="1100" kern="12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PH" sz="1100" kern="12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PH" sz="1100" kern="1200" dirty="0" smtClean="0"/>
                        <a:t>Announcement board for Captain and Fleet Management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PH" sz="1100" kern="12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PH" sz="1100" kern="1200" dirty="0" smtClean="0"/>
                        <a:t>On-shore administration portal with multiple options for Internet access cost &amp; usage control, data, time allowances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PH" sz="1100" kern="12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PH" sz="1100" kern="1200" dirty="0" smtClean="0"/>
                        <a:t>Free allowances for crew to access</a:t>
                      </a:r>
                      <a:r>
                        <a:rPr lang="en-PH" sz="1100" kern="1200" baseline="0" dirty="0" smtClean="0"/>
                        <a:t> the Internet within configurable data &amp; time limits, or pre-paid data strings</a:t>
                      </a:r>
                      <a:endParaRPr lang="en-PH" sz="1100" kern="12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PH" sz="1100" kern="12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PH" sz="1100" kern="1200" dirty="0" smtClean="0"/>
                        <a:t>Online pre-paid data string generator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PH" sz="1100" kern="12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PH" sz="1100" kern="1200" dirty="0" smtClean="0"/>
                        <a:t>Online usage statistics with Fleet, vessel and crew usage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PH" sz="1100" kern="12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PH" sz="1100" kern="1200" dirty="0" smtClean="0"/>
                        <a:t>One contact point to the crew, independent of which vessel they are located and while they are on shore</a:t>
                      </a:r>
                      <a:endParaRPr lang="en-US" sz="1100" kern="12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906463"/>
            <a:ext cx="7475537" cy="463550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2B52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en-GB" sz="1800" dirty="0" smtClean="0"/>
              <a:t>Features overview</a:t>
            </a:r>
            <a:endParaRPr lang="en-US" sz="18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8640"/>
            <a:ext cx="3600000" cy="889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59" y="6250104"/>
            <a:ext cx="1463321" cy="42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80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906463"/>
            <a:ext cx="7475537" cy="463550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2B52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en-GB" sz="1800" dirty="0" smtClean="0"/>
              <a:t>User Interface</a:t>
            </a:r>
            <a:endParaRPr lang="en-US" sz="18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8640"/>
            <a:ext cx="3600000" cy="8897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20303"/>
          <a:stretch/>
        </p:blipFill>
        <p:spPr>
          <a:xfrm>
            <a:off x="1043608" y="2132856"/>
            <a:ext cx="7200000" cy="2880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59" y="6250104"/>
            <a:ext cx="1463321" cy="42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22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906463"/>
            <a:ext cx="7475537" cy="463550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2B52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en-GB" sz="1800" dirty="0" smtClean="0"/>
              <a:t>User Interface</a:t>
            </a:r>
            <a:endParaRPr lang="en-US" sz="18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8640"/>
            <a:ext cx="3600000" cy="8897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0813"/>
          <a:stretch/>
        </p:blipFill>
        <p:spPr>
          <a:xfrm>
            <a:off x="1054656" y="2132856"/>
            <a:ext cx="7200000" cy="2880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59" y="6250104"/>
            <a:ext cx="1463321" cy="42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89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906463"/>
            <a:ext cx="7475537" cy="463550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2B52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en-GB" sz="1800" dirty="0" smtClean="0"/>
              <a:t>User Interface</a:t>
            </a:r>
            <a:endParaRPr lang="en-US" sz="18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8640"/>
            <a:ext cx="3600000" cy="8897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21134"/>
          <a:stretch/>
        </p:blipFill>
        <p:spPr>
          <a:xfrm>
            <a:off x="1043608" y="2132856"/>
            <a:ext cx="7200000" cy="28683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59" y="6250104"/>
            <a:ext cx="1463321" cy="42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20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906463"/>
            <a:ext cx="7475537" cy="463550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2B52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en-GB" sz="1800" dirty="0" smtClean="0"/>
              <a:t>User Interface</a:t>
            </a:r>
            <a:endParaRPr lang="en-US" sz="18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8640"/>
            <a:ext cx="3600000" cy="8897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19300"/>
          <a:stretch/>
        </p:blipFill>
        <p:spPr>
          <a:xfrm>
            <a:off x="1044408" y="2132856"/>
            <a:ext cx="7200000" cy="2912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59" y="6250104"/>
            <a:ext cx="1463321" cy="42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4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4"/>
          <p:cNvSpPr>
            <a:spLocks noGrp="1"/>
          </p:cNvSpPr>
          <p:nvPr>
            <p:ph type="title"/>
          </p:nvPr>
        </p:nvSpPr>
        <p:spPr>
          <a:xfrm>
            <a:off x="323528" y="1412776"/>
            <a:ext cx="7543800" cy="7920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200" dirty="0" smtClean="0">
                <a:latin typeface="Tahoma" pitchFamily="34" charset="0"/>
                <a:cs typeface="Tahoma" pitchFamily="34" charset="0"/>
              </a:rPr>
              <a:t>Web Support Portal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dirty="0" smtClean="0">
                <a:latin typeface="Tahoma" pitchFamily="34" charset="0"/>
                <a:cs typeface="Tahoma" pitchFamily="34" charset="0"/>
              </a:rPr>
            </a:br>
            <a:r>
              <a:rPr lang="en-US" sz="1800" dirty="0" smtClean="0">
                <a:latin typeface="Tahoma" pitchFamily="34" charset="0"/>
                <a:cs typeface="Tahoma" pitchFamily="34" charset="0"/>
              </a:rPr>
              <a:t>Online platform for the configuration &amp; support of </a:t>
            </a:r>
            <a:r>
              <a:rPr lang="en-US" sz="1800" dirty="0" err="1" smtClean="0">
                <a:latin typeface="Tahoma" pitchFamily="34" charset="0"/>
                <a:cs typeface="Tahoma" pitchFamily="34" charset="0"/>
              </a:rPr>
              <a:t>CrewCommWifi</a:t>
            </a:r>
            <a:endParaRPr lang="en-US" sz="18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505200" y="6311900"/>
            <a:ext cx="2133600" cy="365125"/>
          </a:xfrm>
          <a:prstGeom prst="rect">
            <a:avLst/>
          </a:prstGeom>
        </p:spPr>
        <p:txBody>
          <a:bodyPr/>
          <a:lstStyle/>
          <a:p>
            <a:fld id="{05AC74C7-4659-444A-99C0-87564E6D8DF9}" type="slidenum">
              <a:rPr lang="en-US"/>
              <a:pPr/>
              <a:t>18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8640"/>
            <a:ext cx="3600000" cy="8897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59" y="6250104"/>
            <a:ext cx="1463321" cy="426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029" t="8800" r="220" b="15560"/>
          <a:stretch/>
        </p:blipFill>
        <p:spPr>
          <a:xfrm>
            <a:off x="1314693" y="2596912"/>
            <a:ext cx="6517955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3F9C-04C9-B54E-8278-DD8551C57E2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5232" y="1619739"/>
            <a:ext cx="6768752" cy="1881269"/>
          </a:xfrm>
        </p:spPr>
        <p:txBody>
          <a:bodyPr>
            <a:normAutofit/>
          </a:bodyPr>
          <a:lstStyle/>
          <a:p>
            <a:r>
              <a:rPr lang="en-AU" sz="1400" dirty="0" smtClean="0"/>
              <a:t>Online platform to register &amp; edit license details</a:t>
            </a:r>
          </a:p>
          <a:p>
            <a:r>
              <a:rPr lang="en-AU" sz="1400" dirty="0"/>
              <a:t>Remote </a:t>
            </a:r>
            <a:r>
              <a:rPr lang="en-AU" sz="1400" dirty="0" smtClean="0"/>
              <a:t>configuration with upload to vessel routers</a:t>
            </a:r>
          </a:p>
          <a:p>
            <a:r>
              <a:rPr lang="en-AU" sz="1400" dirty="0" smtClean="0"/>
              <a:t>Configure fleet &amp; vessel settings</a:t>
            </a:r>
          </a:p>
          <a:p>
            <a:r>
              <a:rPr lang="en-AU" sz="1400" dirty="0" smtClean="0"/>
              <a:t>Set firewall &amp; access control rules</a:t>
            </a:r>
          </a:p>
          <a:p>
            <a:r>
              <a:rPr lang="en-AU" sz="1400" dirty="0" smtClean="0"/>
              <a:t>View usage statistics</a:t>
            </a:r>
          </a:p>
          <a:p>
            <a:r>
              <a:rPr lang="en-AU" sz="1400" dirty="0" smtClean="0"/>
              <a:t>Access support knowledgebase</a:t>
            </a:r>
          </a:p>
          <a:p>
            <a:endParaRPr lang="en-AU" sz="1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44944" y="1116662"/>
            <a:ext cx="8229600" cy="2769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b="1" dirty="0" smtClean="0">
                <a:solidFill>
                  <a:srgbClr val="002B52"/>
                </a:solidFill>
                <a:latin typeface="Tahoma"/>
                <a:cs typeface="Tahoma"/>
              </a:rPr>
              <a:t>Web Support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8640"/>
            <a:ext cx="3600000" cy="8897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59" y="6250104"/>
            <a:ext cx="1463321" cy="4269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14043" b="10712"/>
          <a:stretch/>
        </p:blipFill>
        <p:spPr>
          <a:xfrm>
            <a:off x="1583887" y="3589423"/>
            <a:ext cx="5845271" cy="2474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81344"/>
            <a:ext cx="8208912" cy="5256584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endParaRPr lang="en-GB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1800" b="1" dirty="0">
                <a:latin typeface="+mj-lt"/>
              </a:rPr>
              <a:t>Simplified crew communications and business network administration</a:t>
            </a:r>
            <a:endParaRPr lang="en-GB" sz="18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endParaRPr lang="en-GB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endParaRPr lang="en-GB" sz="14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en-GB" sz="14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en-PH" sz="1400" dirty="0" smtClean="0">
              <a:latin typeface="+mj-lt"/>
            </a:endParaRPr>
          </a:p>
          <a:p>
            <a:pPr marL="0" indent="0">
              <a:buNone/>
            </a:pPr>
            <a:endParaRPr lang="nb-NO" sz="1400" dirty="0" smtClean="0">
              <a:latin typeface="+mj-lt"/>
            </a:endParaRPr>
          </a:p>
          <a:p>
            <a:pPr marL="0" indent="0">
              <a:buNone/>
            </a:pPr>
            <a:endParaRPr lang="en-PH" sz="1400" dirty="0" smtClean="0">
              <a:latin typeface="+mj-lt"/>
            </a:endParaRPr>
          </a:p>
          <a:p>
            <a:pPr lvl="1"/>
            <a:r>
              <a:rPr lang="en-GB" sz="1400" dirty="0" err="1">
                <a:latin typeface="+mj-lt"/>
              </a:rPr>
              <a:t>CrewCommWifi</a:t>
            </a:r>
            <a:r>
              <a:rPr lang="en-GB" sz="1400" dirty="0">
                <a:latin typeface="+mj-lt"/>
              </a:rPr>
              <a:t> provides full control of the vessel network.  All features are remotely managed from an onshore web portal, centralizing the IT management </a:t>
            </a:r>
            <a:r>
              <a:rPr lang="en-GB" sz="1400" dirty="0" smtClean="0">
                <a:latin typeface="+mj-lt"/>
              </a:rPr>
              <a:t>fleet-wide</a:t>
            </a:r>
          </a:p>
          <a:p>
            <a:pPr lvl="1"/>
            <a:r>
              <a:rPr lang="en-PH" sz="1400" dirty="0" smtClean="0">
                <a:latin typeface="+mj-lt"/>
              </a:rPr>
              <a:t>The crews </a:t>
            </a:r>
            <a:r>
              <a:rPr lang="en-PH" sz="1400" dirty="0">
                <a:latin typeface="+mj-lt"/>
              </a:rPr>
              <a:t>can use any smartphone, tablet or laptop that's connected to the </a:t>
            </a:r>
            <a:r>
              <a:rPr lang="en-PH" sz="1400" dirty="0" smtClean="0">
                <a:latin typeface="+mj-lt"/>
              </a:rPr>
              <a:t>Wi-Fi network and access a range of added-value features within limits set by the ship owner</a:t>
            </a:r>
          </a:p>
          <a:p>
            <a:pPr lvl="1"/>
            <a:r>
              <a:rPr lang="en-PH" sz="1400" dirty="0" smtClean="0">
                <a:latin typeface="+mj-lt"/>
              </a:rPr>
              <a:t>Business applications </a:t>
            </a:r>
            <a:r>
              <a:rPr lang="en-PH" sz="1400" dirty="0">
                <a:latin typeface="+mj-lt"/>
              </a:rPr>
              <a:t>&amp;</a:t>
            </a:r>
            <a:r>
              <a:rPr lang="en-PH" sz="1400" dirty="0" smtClean="0">
                <a:latin typeface="+mj-lt"/>
              </a:rPr>
              <a:t> vessel mail system can be routed to have direct Satcom Internet connection</a:t>
            </a:r>
          </a:p>
          <a:p>
            <a:pPr lvl="1"/>
            <a:r>
              <a:rPr lang="en-PH" sz="1400" dirty="0" smtClean="0">
                <a:latin typeface="+mj-lt"/>
              </a:rPr>
              <a:t>Remote network administration, system configuration &amp; usage statistics from onshore portal</a:t>
            </a:r>
          </a:p>
          <a:p>
            <a:pPr lvl="1"/>
            <a:r>
              <a:rPr lang="en-GB" sz="1400" dirty="0">
                <a:latin typeface="+mj-lt"/>
              </a:rPr>
              <a:t>A cost-effective solution with feature-rich services </a:t>
            </a:r>
            <a:endParaRPr lang="en-GB" sz="1400" dirty="0" smtClean="0">
              <a:latin typeface="+mj-lt"/>
            </a:endParaRPr>
          </a:p>
          <a:p>
            <a:pPr lvl="1"/>
            <a:r>
              <a:rPr lang="en-PH" sz="1400" dirty="0" err="1" smtClean="0">
                <a:latin typeface="+mj-lt"/>
              </a:rPr>
              <a:t>CrewCommWifi</a:t>
            </a:r>
            <a:r>
              <a:rPr lang="en-PH" sz="1400" dirty="0" smtClean="0">
                <a:latin typeface="+mj-lt"/>
              </a:rPr>
              <a:t> </a:t>
            </a:r>
            <a:r>
              <a:rPr lang="en-PH" sz="1400" dirty="0">
                <a:latin typeface="+mj-lt"/>
              </a:rPr>
              <a:t>is a </a:t>
            </a:r>
            <a:r>
              <a:rPr lang="en-GB" sz="1400" dirty="0">
                <a:latin typeface="+mj-lt"/>
              </a:rPr>
              <a:t>router, Wi-Fi access point, firewall, captive portal and a proxy server – all in one unit</a:t>
            </a:r>
            <a:endParaRPr lang="en-GB" sz="1400" dirty="0" smtClean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5" b="28158"/>
          <a:stretch/>
        </p:blipFill>
        <p:spPr>
          <a:xfrm>
            <a:off x="3168774" y="1844824"/>
            <a:ext cx="2806452" cy="1584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8640"/>
            <a:ext cx="3600000" cy="8897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59" y="6250104"/>
            <a:ext cx="1463321" cy="426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492828" y="6286282"/>
            <a:ext cx="2133600" cy="365125"/>
          </a:xfrm>
          <a:prstGeom prst="rect">
            <a:avLst/>
          </a:prstGeom>
        </p:spPr>
        <p:txBody>
          <a:bodyPr/>
          <a:lstStyle/>
          <a:p>
            <a:fld id="{526A3F9C-04C9-B54E-8278-DD8551C57E2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59" y="6250104"/>
            <a:ext cx="1463321" cy="4269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320" cy="60860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8640"/>
            <a:ext cx="3600000" cy="88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1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81344"/>
            <a:ext cx="8208912" cy="5256584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endParaRPr lang="en-GB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en-GB" sz="1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8640"/>
            <a:ext cx="3600000" cy="8897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59" y="6250104"/>
            <a:ext cx="1463321" cy="4269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t="469" r="114" b="19716"/>
          <a:stretch/>
        </p:blipFill>
        <p:spPr>
          <a:xfrm>
            <a:off x="0" y="1094916"/>
            <a:ext cx="9144000" cy="4893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16736" y="1319729"/>
            <a:ext cx="3637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2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Solution for fishing vessels</a:t>
            </a:r>
            <a:endParaRPr lang="en-PH" sz="22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36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81344"/>
            <a:ext cx="8208912" cy="5256584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endParaRPr lang="en-GB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en-GB" sz="1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8640"/>
            <a:ext cx="3600000" cy="8897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59" y="6250104"/>
            <a:ext cx="1463321" cy="4269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28559" y="147399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solution designed for fishing vessels</a:t>
            </a:r>
            <a:endParaRPr lang="en-P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8"/>
          <a:stretch/>
        </p:blipFill>
        <p:spPr>
          <a:xfrm>
            <a:off x="0" y="1116956"/>
            <a:ext cx="9156520" cy="48529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06036" y="1341929"/>
            <a:ext cx="39661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2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Solution for </a:t>
            </a:r>
            <a:r>
              <a:rPr lang="en-PH" sz="22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PH" sz="22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erchant  vessels</a:t>
            </a:r>
            <a:endParaRPr lang="en-PH" sz="22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07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81344"/>
            <a:ext cx="8208912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 Hardware</a:t>
            </a:r>
          </a:p>
          <a:p>
            <a:pPr marL="0" indent="0" algn="ctr">
              <a:buNone/>
            </a:pPr>
            <a:endParaRPr lang="en-GB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endParaRPr lang="en-GB" sz="14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en-GB" sz="14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en-PH" sz="1400" dirty="0" smtClean="0">
              <a:latin typeface="+mj-lt"/>
            </a:endParaRPr>
          </a:p>
          <a:p>
            <a:pPr marL="0" indent="0">
              <a:buNone/>
            </a:pPr>
            <a:endParaRPr lang="en-PH" sz="1400" dirty="0">
              <a:latin typeface="+mj-lt"/>
            </a:endParaRPr>
          </a:p>
          <a:p>
            <a:pPr marL="0" indent="0">
              <a:buNone/>
            </a:pPr>
            <a:endParaRPr lang="en-PH" sz="1400" dirty="0" smtClean="0">
              <a:latin typeface="+mj-lt"/>
            </a:endParaRPr>
          </a:p>
          <a:p>
            <a:pPr marL="0" indent="0">
              <a:buNone/>
            </a:pPr>
            <a:endParaRPr lang="en-PH" sz="1400" dirty="0" smtClean="0">
              <a:latin typeface="+mj-lt"/>
            </a:endParaRPr>
          </a:p>
          <a:p>
            <a:pPr lvl="1"/>
            <a:r>
              <a:rPr lang="en-PH" sz="1400" dirty="0">
                <a:latin typeface="+mj-lt"/>
              </a:rPr>
              <a:t>Linksys 1900 ACS d</a:t>
            </a:r>
            <a:r>
              <a:rPr lang="en-PH" sz="1400" dirty="0" smtClean="0">
                <a:latin typeface="+mj-lt"/>
              </a:rPr>
              <a:t>ual </a:t>
            </a:r>
            <a:r>
              <a:rPr lang="en-PH" sz="1400" dirty="0">
                <a:latin typeface="+mj-lt"/>
              </a:rPr>
              <a:t>b</a:t>
            </a:r>
            <a:r>
              <a:rPr lang="en-PH" sz="1400" dirty="0" smtClean="0">
                <a:latin typeface="+mj-lt"/>
              </a:rPr>
              <a:t>and Wi-Fi Router</a:t>
            </a:r>
          </a:p>
          <a:p>
            <a:pPr lvl="1"/>
            <a:r>
              <a:rPr lang="en-PH" sz="1400" dirty="0" smtClean="0">
                <a:latin typeface="+mj-lt"/>
              </a:rPr>
              <a:t>1.6 GHZ </a:t>
            </a:r>
            <a:r>
              <a:rPr lang="en-PH" sz="1400" dirty="0">
                <a:latin typeface="+mj-lt"/>
              </a:rPr>
              <a:t>dual-core </a:t>
            </a:r>
            <a:r>
              <a:rPr lang="en-PH" sz="1400" dirty="0" smtClean="0">
                <a:latin typeface="+mj-lt"/>
              </a:rPr>
              <a:t>CPU</a:t>
            </a:r>
            <a:endParaRPr lang="en-PH" sz="1400" dirty="0">
              <a:latin typeface="+mj-lt"/>
            </a:endParaRPr>
          </a:p>
          <a:p>
            <a:pPr lvl="1"/>
            <a:r>
              <a:rPr lang="en-PH" sz="1400" dirty="0">
                <a:latin typeface="+mj-lt"/>
              </a:rPr>
              <a:t>512MB of </a:t>
            </a:r>
            <a:r>
              <a:rPr lang="en-PH" sz="1400" dirty="0" smtClean="0">
                <a:latin typeface="+mj-lt"/>
              </a:rPr>
              <a:t>RAM</a:t>
            </a:r>
          </a:p>
          <a:p>
            <a:pPr lvl="1"/>
            <a:r>
              <a:rPr lang="en-PH" sz="1400" dirty="0">
                <a:latin typeface="+mj-lt"/>
              </a:rPr>
              <a:t>USB 3.0 </a:t>
            </a:r>
            <a:r>
              <a:rPr lang="en-PH" sz="1400" dirty="0" smtClean="0">
                <a:latin typeface="+mj-lt"/>
              </a:rPr>
              <a:t>port for Vessel Media HDD</a:t>
            </a:r>
          </a:p>
          <a:p>
            <a:pPr lvl="1"/>
            <a:r>
              <a:rPr lang="en-PH" sz="1400" dirty="0" smtClean="0">
                <a:latin typeface="+mj-lt"/>
              </a:rPr>
              <a:t>Speeds </a:t>
            </a:r>
            <a:r>
              <a:rPr lang="en-PH" sz="1400" dirty="0">
                <a:latin typeface="+mj-lt"/>
              </a:rPr>
              <a:t>up to N600 + AC1300 </a:t>
            </a:r>
            <a:r>
              <a:rPr lang="en-PH" sz="1400" dirty="0" smtClean="0">
                <a:latin typeface="+mj-lt"/>
              </a:rPr>
              <a:t>Mbps</a:t>
            </a:r>
          </a:p>
          <a:p>
            <a:pPr lvl="1"/>
            <a:r>
              <a:rPr lang="en-PH" sz="1400" dirty="0" smtClean="0">
                <a:latin typeface="+mj-lt"/>
              </a:rPr>
              <a:t>Firmware </a:t>
            </a:r>
            <a:r>
              <a:rPr lang="en-PH" sz="1400" dirty="0">
                <a:latin typeface="+mj-lt"/>
              </a:rPr>
              <a:t>runs on </a:t>
            </a:r>
            <a:r>
              <a:rPr lang="en-PH" sz="1400" dirty="0" err="1" smtClean="0">
                <a:latin typeface="+mj-lt"/>
              </a:rPr>
              <a:t>OpenWRT</a:t>
            </a:r>
            <a:endParaRPr lang="en-PH" sz="1400" dirty="0" smtClean="0">
              <a:latin typeface="+mj-lt"/>
            </a:endParaRPr>
          </a:p>
          <a:p>
            <a:pPr lvl="1"/>
            <a:r>
              <a:rPr lang="en-PH" sz="1400" dirty="0" smtClean="0">
                <a:latin typeface="+mj-lt"/>
              </a:rPr>
              <a:t>Equipped </a:t>
            </a:r>
            <a:r>
              <a:rPr lang="en-PH" sz="1400" dirty="0">
                <a:latin typeface="+mj-lt"/>
              </a:rPr>
              <a:t>with a four-antenna configuration, the router provides exceptional signal strength and </a:t>
            </a:r>
            <a:r>
              <a:rPr lang="en-PH" sz="1400" dirty="0" smtClean="0">
                <a:latin typeface="+mj-lt"/>
              </a:rPr>
              <a:t>range</a:t>
            </a:r>
          </a:p>
          <a:p>
            <a:pPr lvl="1"/>
            <a:r>
              <a:rPr lang="en-PH" sz="1400" dirty="0" smtClean="0">
                <a:latin typeface="+mj-lt"/>
              </a:rPr>
              <a:t>Option to add multiple additional Wi-Fi distribution units for additional coverage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5" b="28158"/>
          <a:stretch/>
        </p:blipFill>
        <p:spPr>
          <a:xfrm>
            <a:off x="3168774" y="1844824"/>
            <a:ext cx="2806452" cy="1584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8640"/>
            <a:ext cx="3600000" cy="8897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59" y="6250104"/>
            <a:ext cx="1463321" cy="42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8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81344"/>
            <a:ext cx="8208912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The Hardware</a:t>
            </a:r>
          </a:p>
          <a:p>
            <a:pPr marL="0" indent="0">
              <a:buNone/>
            </a:pPr>
            <a:endParaRPr lang="en-GB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GB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GB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PH" sz="1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9"/>
          <a:stretch/>
        </p:blipFill>
        <p:spPr>
          <a:xfrm>
            <a:off x="443912" y="1762960"/>
            <a:ext cx="8396260" cy="3538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8640"/>
            <a:ext cx="3600000" cy="889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59" y="6250104"/>
            <a:ext cx="1463321" cy="42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6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906463"/>
            <a:ext cx="8003232" cy="463550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2B52"/>
                </a:solidFill>
                <a:latin typeface="Tahoma"/>
                <a:ea typeface="+mj-ea"/>
                <a:cs typeface="Tahoma"/>
              </a:defRPr>
            </a:lvl1pPr>
          </a:lstStyle>
          <a:p>
            <a:pPr algn="ctr"/>
            <a:r>
              <a:rPr lang="en-GB" sz="1800" dirty="0" smtClean="0">
                <a:latin typeface="+mn-lt"/>
              </a:rPr>
              <a:t>A stand alone solution</a:t>
            </a:r>
            <a:endParaRPr lang="en-US" sz="1800" dirty="0" smtClean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8640"/>
            <a:ext cx="3600000" cy="889789"/>
          </a:xfrm>
          <a:prstGeom prst="rect">
            <a:avLst/>
          </a:prstGeom>
        </p:spPr>
      </p:pic>
      <p:pic>
        <p:nvPicPr>
          <p:cNvPr id="9" name="Picture 9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03438" y="1643063"/>
            <a:ext cx="153352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22"/>
          <p:cNvSpPr>
            <a:spLocks noChangeArrowheads="1"/>
          </p:cNvSpPr>
          <p:nvPr/>
        </p:nvSpPr>
        <p:spPr bwMode="auto">
          <a:xfrm>
            <a:off x="1907704" y="2930525"/>
            <a:ext cx="769939" cy="14700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ounded Rectangle 22"/>
          <p:cNvSpPr>
            <a:spLocks noChangeArrowheads="1"/>
          </p:cNvSpPr>
          <p:nvPr/>
        </p:nvSpPr>
        <p:spPr bwMode="auto">
          <a:xfrm>
            <a:off x="96838" y="2933700"/>
            <a:ext cx="1612273" cy="23241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ounded Rectangle 22"/>
          <p:cNvSpPr>
            <a:spLocks noChangeArrowheads="1"/>
          </p:cNvSpPr>
          <p:nvPr/>
        </p:nvSpPr>
        <p:spPr bwMode="auto">
          <a:xfrm>
            <a:off x="4205574" y="2938463"/>
            <a:ext cx="973137" cy="104876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ounded Rectangle 22"/>
          <p:cNvSpPr>
            <a:spLocks noChangeArrowheads="1"/>
          </p:cNvSpPr>
          <p:nvPr/>
        </p:nvSpPr>
        <p:spPr bwMode="auto">
          <a:xfrm>
            <a:off x="2949575" y="2930525"/>
            <a:ext cx="871538" cy="10525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9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3268" y="1654874"/>
            <a:ext cx="153352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1" descr="http://www.freeclipartnow.com/d/16593-2/satellite-dis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6425" y="3076575"/>
            <a:ext cx="457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8" descr="http://www.tightsolutions.com/Images/server%20ico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5976" y="3081338"/>
            <a:ext cx="635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40"/>
          <p:cNvSpPr txBox="1">
            <a:spLocks noChangeArrowheads="1"/>
          </p:cNvSpPr>
          <p:nvPr/>
        </p:nvSpPr>
        <p:spPr bwMode="auto">
          <a:xfrm>
            <a:off x="1944551" y="3683000"/>
            <a:ext cx="75524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0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Satcom Terminal</a:t>
            </a:r>
            <a:endParaRPr lang="en-GB" sz="1000" dirty="0">
              <a:solidFill>
                <a:schemeClr val="tx2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21" name="Text Box 40"/>
          <p:cNvSpPr txBox="1">
            <a:spLocks noChangeArrowheads="1"/>
          </p:cNvSpPr>
          <p:nvPr/>
        </p:nvSpPr>
        <p:spPr bwMode="auto">
          <a:xfrm>
            <a:off x="-102697" y="4831327"/>
            <a:ext cx="1192212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GB" sz="10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Crew devices</a:t>
            </a:r>
            <a:endParaRPr lang="en-GB" sz="1000" dirty="0">
              <a:solidFill>
                <a:schemeClr val="tx2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22" name="Text Box 40"/>
          <p:cNvSpPr txBox="1">
            <a:spLocks noChangeArrowheads="1"/>
          </p:cNvSpPr>
          <p:nvPr/>
        </p:nvSpPr>
        <p:spPr bwMode="auto">
          <a:xfrm>
            <a:off x="4160639" y="3717032"/>
            <a:ext cx="987425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0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Trench </a:t>
            </a:r>
            <a:endParaRPr lang="en-GB" sz="1000" dirty="0">
              <a:solidFill>
                <a:schemeClr val="tx2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23" name="Text Box 40"/>
          <p:cNvSpPr txBox="1">
            <a:spLocks noChangeArrowheads="1"/>
          </p:cNvSpPr>
          <p:nvPr/>
        </p:nvSpPr>
        <p:spPr bwMode="auto">
          <a:xfrm>
            <a:off x="2295525" y="2312988"/>
            <a:ext cx="989013" cy="246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0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Satellite</a:t>
            </a:r>
            <a:endParaRPr lang="en-GB" sz="1000" dirty="0">
              <a:solidFill>
                <a:schemeClr val="tx2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24" name="Text Box 40"/>
          <p:cNvSpPr txBox="1">
            <a:spLocks noChangeArrowheads="1"/>
          </p:cNvSpPr>
          <p:nvPr/>
        </p:nvSpPr>
        <p:spPr bwMode="auto">
          <a:xfrm>
            <a:off x="2924175" y="3706813"/>
            <a:ext cx="987425" cy="246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0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SAS</a:t>
            </a:r>
            <a:endParaRPr lang="en-GB" sz="1000" dirty="0">
              <a:solidFill>
                <a:schemeClr val="tx2">
                  <a:lumMod val="75000"/>
                </a:schemeClr>
              </a:solidFill>
              <a:latin typeface="Tahoma" pitchFamily="34" charset="0"/>
            </a:endParaRPr>
          </a:p>
        </p:txBody>
      </p:sp>
      <p:cxnSp>
        <p:nvCxnSpPr>
          <p:cNvPr id="25" name="Straight Connector 44"/>
          <p:cNvCxnSpPr>
            <a:cxnSpLocks noChangeShapeType="1"/>
            <a:stCxn id="23" idx="2"/>
            <a:endCxn id="14" idx="0"/>
          </p:cNvCxnSpPr>
          <p:nvPr/>
        </p:nvCxnSpPr>
        <p:spPr bwMode="auto">
          <a:xfrm>
            <a:off x="2790032" y="2559050"/>
            <a:ext cx="595312" cy="371475"/>
          </a:xfrm>
          <a:prstGeom prst="line">
            <a:avLst/>
          </a:prstGeom>
          <a:ln>
            <a:prstDash val="sysDash"/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46"/>
          <p:cNvCxnSpPr>
            <a:cxnSpLocks noChangeShapeType="1"/>
            <a:stCxn id="23" idx="2"/>
            <a:endCxn id="10" idx="0"/>
          </p:cNvCxnSpPr>
          <p:nvPr/>
        </p:nvCxnSpPr>
        <p:spPr bwMode="auto">
          <a:xfrm flipH="1">
            <a:off x="2292674" y="2559050"/>
            <a:ext cx="497358" cy="371475"/>
          </a:xfrm>
          <a:prstGeom prst="line">
            <a:avLst/>
          </a:prstGeom>
          <a:ln>
            <a:prstDash val="sysDash"/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92"/>
          <p:cNvCxnSpPr>
            <a:cxnSpLocks noChangeShapeType="1"/>
          </p:cNvCxnSpPr>
          <p:nvPr/>
        </p:nvCxnSpPr>
        <p:spPr bwMode="auto">
          <a:xfrm>
            <a:off x="3787081" y="3494562"/>
            <a:ext cx="424879" cy="6446"/>
          </a:xfrm>
          <a:prstGeom prst="straightConnector1">
            <a:avLst/>
          </a:prstGeom>
          <a:ln>
            <a:headE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Left-Right Arrow 538"/>
          <p:cNvSpPr>
            <a:spLocks noChangeArrowheads="1"/>
          </p:cNvSpPr>
          <p:nvPr/>
        </p:nvSpPr>
        <p:spPr bwMode="auto">
          <a:xfrm>
            <a:off x="466725" y="5481638"/>
            <a:ext cx="8170863" cy="757624"/>
          </a:xfrm>
          <a:prstGeom prst="leftRightArrow">
            <a:avLst>
              <a:gd name="adj1" fmla="val 50000"/>
              <a:gd name="adj2" fmla="val 50011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An End-to-End Satellite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Communication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Solution</a:t>
            </a:r>
            <a:endParaRPr lang="en-CA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69000" y="3748088"/>
            <a:ext cx="276225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27709" y="3052763"/>
            <a:ext cx="6000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38" descr="http://www.tightsolutions.com/Images/server%20ico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31955" y="3038475"/>
            <a:ext cx="635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40"/>
          <p:cNvSpPr txBox="1">
            <a:spLocks noChangeArrowheads="1"/>
          </p:cNvSpPr>
          <p:nvPr/>
        </p:nvSpPr>
        <p:spPr bwMode="auto">
          <a:xfrm>
            <a:off x="6881434" y="3733069"/>
            <a:ext cx="98742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0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SMSGlobal servers</a:t>
            </a:r>
            <a:endParaRPr lang="en-GB" sz="1000" dirty="0">
              <a:solidFill>
                <a:schemeClr val="tx2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36" name="Rounded Rectangle 22"/>
          <p:cNvSpPr>
            <a:spLocks noChangeArrowheads="1"/>
          </p:cNvSpPr>
          <p:nvPr/>
        </p:nvSpPr>
        <p:spPr bwMode="auto">
          <a:xfrm>
            <a:off x="5652120" y="3014663"/>
            <a:ext cx="1019175" cy="10525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37" name="Picture 3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31173" y="3186907"/>
            <a:ext cx="7302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5702585" y="3741166"/>
            <a:ext cx="987425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0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Internet</a:t>
            </a:r>
          </a:p>
        </p:txBody>
      </p:sp>
      <p:cxnSp>
        <p:nvCxnSpPr>
          <p:cNvPr id="40" name="Straight Arrow Connector 92"/>
          <p:cNvCxnSpPr>
            <a:cxnSpLocks noChangeShapeType="1"/>
          </p:cNvCxnSpPr>
          <p:nvPr/>
        </p:nvCxnSpPr>
        <p:spPr bwMode="auto">
          <a:xfrm>
            <a:off x="7635875" y="3086100"/>
            <a:ext cx="457200" cy="1588"/>
          </a:xfrm>
          <a:prstGeom prst="straightConnector1">
            <a:avLst/>
          </a:prstGeom>
          <a:ln>
            <a:headE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22"/>
          <p:cNvSpPr>
            <a:spLocks noChangeArrowheads="1"/>
          </p:cNvSpPr>
          <p:nvPr/>
        </p:nvSpPr>
        <p:spPr bwMode="auto">
          <a:xfrm>
            <a:off x="8150225" y="2448495"/>
            <a:ext cx="719138" cy="87655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Text Box 40"/>
          <p:cNvSpPr txBox="1">
            <a:spLocks noChangeArrowheads="1"/>
          </p:cNvSpPr>
          <p:nvPr/>
        </p:nvSpPr>
        <p:spPr bwMode="auto">
          <a:xfrm>
            <a:off x="8197850" y="2924944"/>
            <a:ext cx="66357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0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Crew </a:t>
            </a:r>
            <a:r>
              <a:rPr lang="en-GB" sz="10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Contact</a:t>
            </a:r>
            <a:endParaRPr lang="en-GB" sz="1000" dirty="0">
              <a:solidFill>
                <a:schemeClr val="tx2">
                  <a:lumMod val="75000"/>
                </a:schemeClr>
              </a:solidFill>
              <a:latin typeface="Tahoma" pitchFamily="34" charset="0"/>
            </a:endParaRPr>
          </a:p>
        </p:txBody>
      </p:sp>
      <p:pic>
        <p:nvPicPr>
          <p:cNvPr id="43" name="Picture 947" descr="U:\clipart\laptop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56588" y="2492896"/>
            <a:ext cx="4810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ounded Rectangle 22"/>
          <p:cNvSpPr>
            <a:spLocks noChangeArrowheads="1"/>
          </p:cNvSpPr>
          <p:nvPr/>
        </p:nvSpPr>
        <p:spPr bwMode="auto">
          <a:xfrm>
            <a:off x="5869086" y="4365104"/>
            <a:ext cx="719138" cy="10525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45" name="Text Box 40"/>
          <p:cNvSpPr txBox="1">
            <a:spLocks noChangeArrowheads="1"/>
          </p:cNvSpPr>
          <p:nvPr/>
        </p:nvSpPr>
        <p:spPr bwMode="auto">
          <a:xfrm>
            <a:off x="5880100" y="4936718"/>
            <a:ext cx="730250" cy="414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0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Business Solutions</a:t>
            </a:r>
            <a:endParaRPr lang="en-GB" sz="1000" dirty="0">
              <a:solidFill>
                <a:schemeClr val="tx2">
                  <a:lumMod val="75000"/>
                </a:schemeClr>
              </a:solidFill>
              <a:latin typeface="Tahoma" pitchFamily="34" charset="0"/>
            </a:endParaRPr>
          </a:p>
        </p:txBody>
      </p:sp>
      <p:pic>
        <p:nvPicPr>
          <p:cNvPr id="46" name="Picture 138" descr="http://www.tightsolutions.com/Images/server%20ico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9804" y="4400550"/>
            <a:ext cx="506412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" name="Straight Arrow Connector 92"/>
          <p:cNvCxnSpPr>
            <a:cxnSpLocks noChangeShapeType="1"/>
          </p:cNvCxnSpPr>
          <p:nvPr/>
        </p:nvCxnSpPr>
        <p:spPr bwMode="auto">
          <a:xfrm>
            <a:off x="7654925" y="3717032"/>
            <a:ext cx="457200" cy="1588"/>
          </a:xfrm>
          <a:prstGeom prst="straightConnector1">
            <a:avLst/>
          </a:prstGeom>
          <a:ln>
            <a:headE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92"/>
          <p:cNvCxnSpPr>
            <a:cxnSpLocks noChangeShapeType="1"/>
          </p:cNvCxnSpPr>
          <p:nvPr/>
        </p:nvCxnSpPr>
        <p:spPr bwMode="auto">
          <a:xfrm>
            <a:off x="6732240" y="3483548"/>
            <a:ext cx="361950" cy="1588"/>
          </a:xfrm>
          <a:prstGeom prst="straightConnector1">
            <a:avLst/>
          </a:prstGeom>
          <a:ln>
            <a:headE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1" y="4345111"/>
            <a:ext cx="679043" cy="51003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7" b="25753"/>
          <a:stretch/>
        </p:blipFill>
        <p:spPr>
          <a:xfrm>
            <a:off x="323528" y="3068960"/>
            <a:ext cx="1080000" cy="57606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45024"/>
            <a:ext cx="1080000" cy="266937"/>
          </a:xfrm>
          <a:prstGeom prst="rect">
            <a:avLst/>
          </a:prstGeom>
        </p:spPr>
      </p:pic>
      <p:cxnSp>
        <p:nvCxnSpPr>
          <p:cNvPr id="55" name="Straight Arrow Connector 93"/>
          <p:cNvCxnSpPr>
            <a:cxnSpLocks noChangeShapeType="1"/>
          </p:cNvCxnSpPr>
          <p:nvPr/>
        </p:nvCxnSpPr>
        <p:spPr bwMode="auto">
          <a:xfrm flipV="1">
            <a:off x="539552" y="3952092"/>
            <a:ext cx="0" cy="268996"/>
          </a:xfrm>
          <a:prstGeom prst="straightConnector1">
            <a:avLst/>
          </a:prstGeom>
          <a:ln>
            <a:headE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22"/>
          <p:cNvSpPr>
            <a:spLocks noChangeArrowheads="1"/>
          </p:cNvSpPr>
          <p:nvPr/>
        </p:nvSpPr>
        <p:spPr bwMode="auto">
          <a:xfrm>
            <a:off x="8170068" y="3429000"/>
            <a:ext cx="719138" cy="119219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68" name="Straight Arrow Connector 92"/>
          <p:cNvCxnSpPr>
            <a:cxnSpLocks noChangeShapeType="1"/>
          </p:cNvCxnSpPr>
          <p:nvPr/>
        </p:nvCxnSpPr>
        <p:spPr bwMode="auto">
          <a:xfrm>
            <a:off x="1678570" y="3507454"/>
            <a:ext cx="221965" cy="0"/>
          </a:xfrm>
          <a:prstGeom prst="straightConnector1">
            <a:avLst/>
          </a:prstGeom>
          <a:ln>
            <a:headE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92"/>
          <p:cNvCxnSpPr>
            <a:cxnSpLocks noChangeShapeType="1"/>
          </p:cNvCxnSpPr>
          <p:nvPr/>
        </p:nvCxnSpPr>
        <p:spPr bwMode="auto">
          <a:xfrm>
            <a:off x="5220072" y="3501008"/>
            <a:ext cx="457200" cy="1588"/>
          </a:xfrm>
          <a:prstGeom prst="straightConnector1">
            <a:avLst/>
          </a:prstGeom>
          <a:ln>
            <a:headE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92"/>
          <p:cNvCxnSpPr>
            <a:cxnSpLocks noChangeShapeType="1"/>
          </p:cNvCxnSpPr>
          <p:nvPr/>
        </p:nvCxnSpPr>
        <p:spPr bwMode="auto">
          <a:xfrm flipH="1">
            <a:off x="6224978" y="4077072"/>
            <a:ext cx="3206" cy="297176"/>
          </a:xfrm>
          <a:prstGeom prst="straightConnector1">
            <a:avLst/>
          </a:prstGeom>
          <a:ln>
            <a:headE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1" r="12759" b="4275"/>
          <a:stretch/>
        </p:blipFill>
        <p:spPr>
          <a:xfrm>
            <a:off x="8246162" y="3501008"/>
            <a:ext cx="540000" cy="770784"/>
          </a:xfrm>
          <a:prstGeom prst="rect">
            <a:avLst/>
          </a:prstGeom>
        </p:spPr>
      </p:pic>
      <p:sp>
        <p:nvSpPr>
          <p:cNvPr id="76" name="Text Box 40"/>
          <p:cNvSpPr txBox="1">
            <a:spLocks noChangeArrowheads="1"/>
          </p:cNvSpPr>
          <p:nvPr/>
        </p:nvSpPr>
        <p:spPr bwMode="auto">
          <a:xfrm>
            <a:off x="8178006" y="4221088"/>
            <a:ext cx="66357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0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Crew </a:t>
            </a:r>
            <a:r>
              <a:rPr lang="en-GB" sz="10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Contact</a:t>
            </a:r>
            <a:endParaRPr lang="en-GB" sz="1000" dirty="0">
              <a:solidFill>
                <a:schemeClr val="tx2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78" name="Text Box 40"/>
          <p:cNvSpPr txBox="1">
            <a:spLocks noChangeArrowheads="1"/>
          </p:cNvSpPr>
          <p:nvPr/>
        </p:nvSpPr>
        <p:spPr bwMode="auto">
          <a:xfrm>
            <a:off x="841215" y="4850696"/>
            <a:ext cx="799257" cy="6309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0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Business</a:t>
            </a:r>
            <a:r>
              <a:rPr lang="en-GB" sz="10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GB" sz="10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Network</a:t>
            </a:r>
          </a:p>
          <a:p>
            <a:pPr algn="ctr">
              <a:spcBef>
                <a:spcPct val="50000"/>
              </a:spcBef>
              <a:defRPr/>
            </a:pPr>
            <a:endParaRPr lang="en-GB" sz="10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</a:endParaRPr>
          </a:p>
        </p:txBody>
      </p:sp>
      <p:pic>
        <p:nvPicPr>
          <p:cNvPr id="79" name="Picture 947" descr="U:\clipart\laptop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88845" y="4343414"/>
            <a:ext cx="4810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59" y="6250104"/>
            <a:ext cx="1463321" cy="426921"/>
          </a:xfrm>
          <a:prstGeom prst="rect">
            <a:avLst/>
          </a:prstGeom>
        </p:spPr>
      </p:pic>
      <p:cxnSp>
        <p:nvCxnSpPr>
          <p:cNvPr id="59" name="Straight Arrow Connector 93"/>
          <p:cNvCxnSpPr>
            <a:cxnSpLocks noChangeShapeType="1"/>
          </p:cNvCxnSpPr>
          <p:nvPr/>
        </p:nvCxnSpPr>
        <p:spPr bwMode="auto">
          <a:xfrm flipV="1">
            <a:off x="1229698" y="3952092"/>
            <a:ext cx="0" cy="268996"/>
          </a:xfrm>
          <a:prstGeom prst="straightConnector1">
            <a:avLst/>
          </a:prstGeom>
          <a:ln>
            <a:headE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949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906463"/>
            <a:ext cx="7475537" cy="463550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2B52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en-GB" sz="1800" dirty="0">
                <a:latin typeface="+mj-lt"/>
              </a:rPr>
              <a:t>Firewall &amp; Access Control</a:t>
            </a:r>
            <a:endParaRPr lang="en-US" sz="1800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8640"/>
            <a:ext cx="3600000" cy="8897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199" y="1544158"/>
            <a:ext cx="8404225" cy="2459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0" indent="-180000">
              <a:spcBef>
                <a:spcPct val="20000"/>
              </a:spcBef>
              <a:spcAft>
                <a:spcPts val="500"/>
              </a:spcAft>
              <a:buBlip>
                <a:blip r:embed="rId4"/>
              </a:buBlip>
            </a:pPr>
            <a:r>
              <a:rPr lang="nl-NL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ahoma"/>
              </a:rPr>
              <a:t>The router </a:t>
            </a:r>
            <a:r>
              <a:rPr lang="nl-NL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ahoma"/>
              </a:rPr>
              <a:t>has </a:t>
            </a:r>
            <a:r>
              <a:rPr lang="nl-NL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ahoma"/>
              </a:rPr>
              <a:t>a fully configrable firewall with a simple web based </a:t>
            </a:r>
            <a:r>
              <a:rPr lang="nl-NL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ahoma"/>
              </a:rPr>
              <a:t>interface</a:t>
            </a:r>
          </a:p>
          <a:p>
            <a:pPr marL="180000" lvl="0" indent="-180000">
              <a:spcBef>
                <a:spcPct val="20000"/>
              </a:spcBef>
              <a:spcAft>
                <a:spcPts val="500"/>
              </a:spcAft>
              <a:buBlip>
                <a:blip r:embed="rId4"/>
              </a:buBlip>
            </a:pPr>
            <a:r>
              <a:rPr lang="nl-NL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ahoma"/>
              </a:rPr>
              <a:t>All configurations are done on the shore web support portal and remotely uploaded to the router</a:t>
            </a:r>
            <a:endParaRPr lang="nl-NL" sz="1400" dirty="0">
              <a:solidFill>
                <a:prstClr val="black">
                  <a:lumMod val="85000"/>
                  <a:lumOff val="15000"/>
                </a:prstClr>
              </a:solidFill>
              <a:latin typeface="+mj-lt"/>
              <a:cs typeface="Tahoma"/>
            </a:endParaRPr>
          </a:p>
          <a:p>
            <a:pPr marL="180000" indent="-180000">
              <a:spcBef>
                <a:spcPct val="20000"/>
              </a:spcBef>
              <a:spcAft>
                <a:spcPts val="500"/>
              </a:spcAft>
              <a:buBlip>
                <a:blip r:embed="rId4"/>
              </a:buBlip>
            </a:pPr>
            <a:r>
              <a:rPr lang="nl-NL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ahoma"/>
              </a:rPr>
              <a:t>Ship owner can select between pre-sets such as which social </a:t>
            </a:r>
            <a:r>
              <a:rPr lang="nl-NL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ahoma"/>
              </a:rPr>
              <a:t>instant messaging </a:t>
            </a:r>
            <a:r>
              <a:rPr lang="nl-NL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ahoma"/>
              </a:rPr>
              <a:t>applications </a:t>
            </a:r>
            <a:r>
              <a:rPr lang="nl-NL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ahoma"/>
              </a:rPr>
              <a:t>that the </a:t>
            </a:r>
            <a:r>
              <a:rPr lang="nl-NL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ahoma"/>
              </a:rPr>
              <a:t>crews can </a:t>
            </a:r>
            <a:r>
              <a:rPr lang="nl-NL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ahoma"/>
              </a:rPr>
              <a:t>use, if video-audio calls can be made, and </a:t>
            </a:r>
            <a:r>
              <a:rPr lang="nl-NL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ahoma"/>
              </a:rPr>
              <a:t>if web browsing shall be </a:t>
            </a:r>
            <a:r>
              <a:rPr lang="nl-NL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ahoma"/>
              </a:rPr>
              <a:t>allowed</a:t>
            </a:r>
          </a:p>
          <a:p>
            <a:pPr marL="180000" indent="-180000">
              <a:spcBef>
                <a:spcPct val="20000"/>
              </a:spcBef>
              <a:spcAft>
                <a:spcPts val="500"/>
              </a:spcAft>
              <a:buBlip>
                <a:blip r:embed="rId4"/>
              </a:buBlip>
            </a:pPr>
            <a:r>
              <a:rPr lang="nl-NL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ahoma"/>
              </a:rPr>
              <a:t>Complete controll of which ports, domains and ip’s thats allowed or blocked</a:t>
            </a:r>
            <a:endParaRPr lang="nl-NL" sz="1400" dirty="0">
              <a:solidFill>
                <a:prstClr val="black">
                  <a:lumMod val="85000"/>
                  <a:lumOff val="15000"/>
                </a:prstClr>
              </a:solidFill>
              <a:latin typeface="+mj-lt"/>
              <a:cs typeface="Tahoma"/>
            </a:endParaRPr>
          </a:p>
          <a:p>
            <a:pPr marL="180000" indent="-180000">
              <a:spcBef>
                <a:spcPct val="20000"/>
              </a:spcBef>
              <a:spcAft>
                <a:spcPts val="500"/>
              </a:spcAft>
              <a:buBlip>
                <a:blip r:embed="rId4"/>
              </a:buBlip>
            </a:pPr>
            <a:r>
              <a:rPr lang="nl-NL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ahoma"/>
              </a:rPr>
              <a:t>Direct access to the Satcom Internet connection for </a:t>
            </a:r>
            <a:r>
              <a:rPr lang="nl-NL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ahoma"/>
              </a:rPr>
              <a:t>specified ports and </a:t>
            </a:r>
            <a:r>
              <a:rPr lang="nl-NL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ahoma"/>
              </a:rPr>
              <a:t>b</a:t>
            </a:r>
            <a:r>
              <a:rPr lang="nl-NL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ahoma"/>
              </a:rPr>
              <a:t>usiness application ip’s</a:t>
            </a:r>
          </a:p>
          <a:p>
            <a:pPr marL="180000" indent="-180000">
              <a:spcBef>
                <a:spcPct val="20000"/>
              </a:spcBef>
              <a:spcAft>
                <a:spcPts val="500"/>
              </a:spcAft>
              <a:buBlip>
                <a:blip r:embed="rId4"/>
              </a:buBlip>
            </a:pPr>
            <a:r>
              <a:rPr lang="nl-NL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ahoma"/>
              </a:rPr>
              <a:t>Remote settings of WAN / LAN IP</a:t>
            </a:r>
            <a:r>
              <a:rPr lang="en-PH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ahoma"/>
              </a:rPr>
              <a:t>’s</a:t>
            </a:r>
            <a:r>
              <a:rPr lang="nl-NL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ahoma"/>
              </a:rPr>
              <a:t> and mode</a:t>
            </a:r>
          </a:p>
          <a:p>
            <a:pPr marL="180000" indent="-180000">
              <a:spcBef>
                <a:spcPct val="20000"/>
              </a:spcBef>
              <a:spcAft>
                <a:spcPts val="500"/>
              </a:spcAft>
              <a:buBlip>
                <a:blip r:embed="rId4"/>
              </a:buBlip>
            </a:pPr>
            <a:r>
              <a:rPr lang="nl-NL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Tahoma"/>
              </a:rPr>
              <a:t>Remote settings for incoming port forwarding</a:t>
            </a:r>
            <a:endParaRPr lang="nl-NL" sz="1400" dirty="0">
              <a:solidFill>
                <a:prstClr val="black">
                  <a:lumMod val="85000"/>
                  <a:lumOff val="15000"/>
                </a:prstClr>
              </a:solidFill>
              <a:latin typeface="+mj-lt"/>
              <a:cs typeface="Tahom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59" y="6250104"/>
            <a:ext cx="1463321" cy="426921"/>
          </a:xfrm>
          <a:prstGeom prst="rect">
            <a:avLst/>
          </a:prstGeom>
        </p:spPr>
      </p:pic>
      <p:pic>
        <p:nvPicPr>
          <p:cNvPr id="1025" name="DefaultOcx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HTMLSelect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HTMLOption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HTMLText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HTMLText2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HTMLText3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HTMLText4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HTMLText5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HTMLText6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HTMLText7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HTMLText8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HTMLText9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HTMLText10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HTMLOption2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HTMLCheckbox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HTMLCheckbox2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HTMLCheckbox3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HTMLCheckbox4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HTMLCheckbox5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HTMLCheckbox6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HTMLText1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HTMLText12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HTMLText13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HTMLText14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HTMLText15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HTMLText16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HTMLText17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HTMLText18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HTMLText19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HTMLText20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HTMLText2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HTMLText22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HTMLText23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HTMLText24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HTMLText25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HTMLText26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HTMLText27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" name="HTMLText28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3" name="HTMLText29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" name="HTMLText30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" name="HTMLText3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" name="HTMLText32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7" name="HTMLOption3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8" name="HTMLOption4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9" name="HTMLText33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0" name="HTMLText34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1" name="HTMLText35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2" name="HTMLText36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3" name="HTMLText37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4" name="HTMLText38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" name="HTMLSelect2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6" name="HTMLText39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7" name="HTMLText40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8" name="HTMLText4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9" name="HTMLText42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0" name="HTMLSelect3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1" name="HTMLText43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2" name="HTMLText44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3" name="HTMLText45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4" name="HTMLText46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" name="HTMLSelect4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6" name="HTMLText47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7" name="HTMLText48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8" name="HTMLText49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9" name="HTMLText50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0" name="HTMLSelect5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1" name="HTMLText5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2" name="HTMLText52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3" name="HTMLText53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4" name="HTMLText54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" name="HTMLSelect6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6" name="HTMLText55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7" name="HTMLText56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8" name="HTMLText57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9" name="HTMLReset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0" name="HTMLSelect7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1" name="HTMLSelect8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2" name="HTMLOption5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3" name="HTMLText58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4" name="HTMLText59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5" name="HTMLText60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6" name="HTMLText6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7" name="HTMLText62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8" name="HTMLText63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9" name="HTMLText64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0" name="HTMLText65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1" name="HTMLText66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2" name="HTMLText67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3" name="HTMLOption6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4" name="HTMLCheckbox7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5" name="HTMLCheckbox8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6" name="HTMLCheckbox9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7" name="HTMLCheckbox10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8" name="HTMLCheckbox1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9" name="HTMLCheckbox12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0" name="HTMLText68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1" name="HTMLText69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2" name="HTMLText70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3" name="HTMLText7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4" name="HTMLText72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5" name="HTMLText73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" name="HTMLText74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" name="HTMLText75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" name="HTMLText76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" name="HTMLText77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0" name="HTMLText78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1" name="HTMLText79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2" name="HTMLText80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3" name="HTMLText8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4" name="HTMLText82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5" name="HTMLText83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" name="HTMLText84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7" name="HTMLText85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8" name="HTMLText86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9" name="HTMLText87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0" name="HTMLText88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1" name="HTMLText89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2" name="HTMLOption7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3" name="HTMLOption8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4" name="HTMLText90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5" name="HTMLText9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6" name="HTMLText92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7" name="HTMLText93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8" name="HTMLText94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9" name="HTMLText95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0" name="HTMLSelect9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1" name="HTMLText96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2" name="HTMLText97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3" name="HTMLText98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4" name="HTMLText99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5" name="HTMLSelect10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6" name="HTMLText100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" name="HTMLText10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8" name="HTMLText102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9" name="HTMLText103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0" name="HTMLSelect1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1" name="HTMLText104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2" name="HTMLText105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3" name="HTMLText106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4" name="HTMLText107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5" name="HTMLSelect12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6" name="HTMLText108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" name="HTMLText109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8" name="HTMLText110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9" name="HTMLText11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0" name="HTMLSelect13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1" name="HTMLText112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2" name="HTMLText113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3" name="HTMLText114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4" name="HTMLReset2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369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906463"/>
            <a:ext cx="7475537" cy="463550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2B52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en-GB" sz="1800" dirty="0">
                <a:latin typeface="+mj-lt"/>
              </a:rPr>
              <a:t>Firewall &amp; Access </a:t>
            </a:r>
            <a:r>
              <a:rPr lang="en-GB" sz="1800" dirty="0" smtClean="0">
                <a:latin typeface="+mj-lt"/>
              </a:rPr>
              <a:t>Control Screenshots</a:t>
            </a:r>
            <a:endParaRPr lang="en-US" sz="1800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8640"/>
            <a:ext cx="3600000" cy="8897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159" y="6250104"/>
            <a:ext cx="1463321" cy="4269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6460" t="18080" r="28181" b="18342"/>
          <a:stretch/>
        </p:blipFill>
        <p:spPr>
          <a:xfrm>
            <a:off x="323528" y="1700808"/>
            <a:ext cx="4176463" cy="32928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27927" t="27403" r="28193" b="11197"/>
          <a:stretch/>
        </p:blipFill>
        <p:spPr>
          <a:xfrm>
            <a:off x="4499992" y="1693805"/>
            <a:ext cx="4217288" cy="3319371"/>
          </a:xfrm>
          <a:prstGeom prst="rect">
            <a:avLst/>
          </a:prstGeom>
        </p:spPr>
      </p:pic>
      <p:pic>
        <p:nvPicPr>
          <p:cNvPr id="2050" name="DefaultOcx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HTMLSelect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HTMLOption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HTMLText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HTMLText2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HTMLText3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HTMLText4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HTMLText5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HTMLText6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HTMLText7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HTMLText8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HTMLText9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HTMLText10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HTMLOption2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HTMLCheckbox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HTMLCheckbox2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HTMLCheckbox3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HTMLCheckbox4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HTMLCheckbox5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HTMLCheckbox6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HTMLText1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HTMLText12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HTMLText13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HTMLText14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HTMLText15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HTMLText16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6" name="HTMLText17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7" name="HTMLText18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8" name="HTMLText19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9" name="HTMLText20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0" name="HTMLText2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1" name="HTMLText22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2" name="HTMLText23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3" name="HTMLText24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4" name="HTMLText25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5" name="HTMLText26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6" name="HTMLText27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7" name="HTMLText28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8" name="HTMLText29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9" name="HTMLText30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0" name="HTMLText3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1" name="HTMLText32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2" name="HTMLOption3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3" name="HTMLOption4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4" name="HTMLText33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5" name="HTMLText34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6" name="HTMLText35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7" name="HTMLText36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8" name="HTMLText37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9" name="HTMLText38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0" name="HTMLSelect2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1" name="HTMLText39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2" name="HTMLText40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3" name="HTMLText4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4" name="HTMLText42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5" name="HTMLSelect3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6" name="HTMLText43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7" name="HTMLText44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8" name="HTMLText45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9" name="HTMLText46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0" name="HTMLSelect4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1" name="HTMLText47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2" name="HTMLText48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3" name="HTMLText49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4" name="HTMLText50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5" name="HTMLSelect5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6" name="HTMLText5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7" name="HTMLText52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8" name="HTMLText53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9" name="HTMLText54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20" name="HTMLSelect6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21" name="HTMLText55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22" name="HTMLText56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23" name="HTMLText57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24" name="HTMLReset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25" name="HTMLSelect7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26" name="HTMLSelect8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27" name="HTMLOption5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28" name="HTMLText58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29" name="HTMLText59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0" name="HTMLText60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1" name="HTMLText6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2" name="HTMLText62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3" name="HTMLText63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4" name="HTMLText64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5" name="HTMLText65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6" name="HTMLText66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7" name="HTMLText67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8" name="HTMLOption6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9" name="HTMLCheckbox7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0" name="HTMLCheckbox8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1" name="HTMLCheckbox9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2" name="HTMLCheckbox10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3" name="HTMLCheckbox1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4" name="HTMLCheckbox12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5" name="HTMLText68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6" name="HTMLText69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7" name="HTMLText70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8" name="HTMLText7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9" name="HTMLText72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" name="HTMLText73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" name="HTMLText74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2" name="HTMLText75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3" name="HTMLText76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4" name="HTMLText77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5" name="HTMLText78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6" name="HTMLText79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7" name="HTMLText80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8" name="HTMLText8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9" name="HTMLText82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0" name="HTMLText83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1" name="HTMLText84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2" name="HTMLText85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3" name="HTMLText86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4" name="HTMLText87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5" name="HTMLText88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6" name="HTMLText89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7" name="HTMLOption7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8" name="HTMLOption8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9" name="HTMLText90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0" name="HTMLText9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1" name="HTMLText92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2" name="HTMLText93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3" name="HTMLText94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4" name="HTMLText95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5" name="HTMLSelect9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6" name="HTMLText96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7" name="HTMLText97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8" name="HTMLText98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9" name="HTMLText99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80" name="HTMLSelect10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81" name="HTMLText100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82" name="HTMLText10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83" name="HTMLText102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84" name="HTMLText103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85" name="HTMLSelect1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86" name="HTMLText104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87" name="HTMLText105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88" name="HTMLText106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89" name="HTMLText107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90" name="HTMLSelect12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91" name="HTMLText108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92" name="HTMLText109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93" name="HTMLText110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94" name="HTMLText11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95" name="HTMLSelect13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96" name="HTMLText112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97" name="HTMLText113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98" name="HTMLText114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99" name="HTMLReset2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007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5967</TotalTime>
  <Words>1000</Words>
  <Application>Microsoft Office PowerPoint</Application>
  <PresentationFormat>On-screen Show (4:3)</PresentationFormat>
  <Paragraphs>231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Lucida Grande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 Support Portal Online platform for the configuration &amp; support of CrewCommWifi</vt:lpstr>
      <vt:lpstr>PowerPoint Presentation</vt:lpstr>
      <vt:lpstr>PowerPoint Presentation</vt:lpstr>
    </vt:vector>
  </TitlesOfParts>
  <Company>SMSGlobal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 Heggem</dc:creator>
  <cp:lastModifiedBy>Andre Heggem</cp:lastModifiedBy>
  <cp:revision>559</cp:revision>
  <dcterms:created xsi:type="dcterms:W3CDTF">2012-02-07T17:28:37Z</dcterms:created>
  <dcterms:modified xsi:type="dcterms:W3CDTF">2017-08-17T02:53:44Z</dcterms:modified>
</cp:coreProperties>
</file>