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7" r:id="rId2"/>
    <p:sldId id="320" r:id="rId3"/>
    <p:sldId id="394" r:id="rId4"/>
    <p:sldId id="395" r:id="rId5"/>
    <p:sldId id="397" r:id="rId6"/>
    <p:sldId id="398" r:id="rId7"/>
    <p:sldId id="399" r:id="rId8"/>
    <p:sldId id="379" r:id="rId9"/>
    <p:sldId id="388" r:id="rId10"/>
    <p:sldId id="389" r:id="rId11"/>
    <p:sldId id="385" r:id="rId12"/>
    <p:sldId id="323" r:id="rId13"/>
    <p:sldId id="380" r:id="rId14"/>
    <p:sldId id="393" r:id="rId15"/>
    <p:sldId id="381" r:id="rId16"/>
    <p:sldId id="382" r:id="rId17"/>
    <p:sldId id="383" r:id="rId18"/>
    <p:sldId id="384" r:id="rId19"/>
    <p:sldId id="347" r:id="rId20"/>
    <p:sldId id="340" r:id="rId21"/>
    <p:sldId id="3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119"/>
    <a:srgbClr val="18B4CE"/>
    <a:srgbClr val="002B52"/>
    <a:srgbClr val="E9E9E9"/>
    <a:srgbClr val="18BFDF"/>
    <a:srgbClr val="C5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86287" autoAdjust="0"/>
  </p:normalViewPr>
  <p:slideViewPr>
    <p:cSldViewPr snapToObjects="1">
      <p:cViewPr varScale="1">
        <p:scale>
          <a:sx n="63" d="100"/>
          <a:sy n="63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05D0-766E-7C4A-87EB-23E3D0681330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C7B5-5E22-224D-9335-4AF971CA2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2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3077-FD8B-5C4E-B893-1DE1452176C2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1820-2ABD-A64C-AD6D-598E77967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15B7-72EC-4CA7-B2A9-FC6D343ECD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12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45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071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367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6A0377D-7B7C-4F7B-8EAB-B746752B4050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6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BF5C-DF30-48C0-A921-B1A5171095F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15B7-72EC-4CA7-B2A9-FC6D343ECD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38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8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52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53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12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72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61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M_sea_L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</p:spPr>
      </p:pic>
      <p:pic>
        <p:nvPicPr>
          <p:cNvPr id="10" name="Picture 9" descr="Cov_Strip_Sea.gif"/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059536"/>
            <a:ext cx="9144000" cy="326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INM_Logo_Words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81000"/>
            <a:ext cx="1600200" cy="8072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M_sea_2_L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</p:spPr>
      </p:pic>
      <p:pic>
        <p:nvPicPr>
          <p:cNvPr id="10" name="Picture 9" descr="Cov_Strip_Sea.gif"/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059536"/>
            <a:ext cx="9144000" cy="326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INM_Logo_Words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81000"/>
            <a:ext cx="1600200" cy="8072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a_cyan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082300"/>
            <a:ext cx="1836000" cy="1836000"/>
          </a:xfrm>
          <a:prstGeom prst="rect">
            <a:avLst/>
          </a:prstGeom>
          <a:effectLst>
            <a:reflection stA="15000" endPos="75000" dist="12700" dir="5400000" sy="-100000" algn="bl" rotWithShape="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02B5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26163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NM_Logo_NoTag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26163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7373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0" tIns="45720" rIns="91440" bIns="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2057400" cy="16927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l"/>
            <a:r>
              <a:rPr lang="en-US" sz="800" b="0" i="0" dirty="0">
                <a:solidFill>
                  <a:srgbClr val="7F7F7F"/>
                </a:solidFill>
                <a:latin typeface="Tahoma"/>
                <a:cs typeface="Tahoma"/>
              </a:rPr>
              <a:t>© </a:t>
            </a:r>
            <a:r>
              <a:rPr lang="en-US" sz="800" b="0" i="0" dirty="0" err="1">
                <a:solidFill>
                  <a:srgbClr val="7F7F7F"/>
                </a:solidFill>
                <a:latin typeface="Tahoma"/>
                <a:cs typeface="Tahoma"/>
              </a:rPr>
              <a:t>Inmarsat</a:t>
            </a:r>
            <a:r>
              <a:rPr lang="en-US" sz="800" b="0" i="0" dirty="0">
                <a:solidFill>
                  <a:srgbClr val="7F7F7F"/>
                </a:solidFill>
                <a:latin typeface="Tahoma"/>
                <a:cs typeface="Tahoma"/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2B52"/>
          </a:solidFill>
          <a:latin typeface="Tahoma"/>
          <a:ea typeface="+mj-ea"/>
          <a:cs typeface="Tahoma"/>
        </a:defRPr>
      </a:lvl1pPr>
    </p:titleStyle>
    <p:bodyStyle>
      <a:lvl1pPr marL="180000" indent="-180000" algn="l" defTabSz="457200" rtl="0" eaLnBrk="1" latinLnBrk="0" hangingPunct="1">
        <a:spcBef>
          <a:spcPct val="20000"/>
        </a:spcBef>
        <a:spcAft>
          <a:spcPts val="500"/>
        </a:spcAft>
        <a:buFontTx/>
        <a:buBlip>
          <a:blip r:embed="rId10"/>
        </a:buBlip>
        <a:defRPr sz="2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1pPr>
      <a:lvl2pPr marL="360000" indent="-180000" algn="l" defTabSz="457200" rtl="0" eaLnBrk="1" latinLnBrk="0" hangingPunct="1">
        <a:spcBef>
          <a:spcPct val="20000"/>
        </a:spcBef>
        <a:spcAft>
          <a:spcPts val="500"/>
        </a:spcAft>
        <a:buClr>
          <a:srgbClr val="18BFDF"/>
        </a:buClr>
        <a:buSzPct val="80000"/>
        <a:buFont typeface="Lucida Grande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2pPr>
      <a:lvl3pPr marL="54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3pPr>
      <a:lvl4pPr marL="72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4pPr>
      <a:lvl5pPr marL="90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3.wmf"/><Relationship Id="rId3" Type="http://schemas.openxmlformats.org/officeDocument/2006/relationships/image" Target="../media/image10.jpg"/><Relationship Id="rId7" Type="http://schemas.openxmlformats.org/officeDocument/2006/relationships/image" Target="../media/image39.wmf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image" Target="../media/image42.wmf"/><Relationship Id="rId5" Type="http://schemas.openxmlformats.org/officeDocument/2006/relationships/image" Target="../media/image38.png"/><Relationship Id="rId15" Type="http://schemas.openxmlformats.org/officeDocument/2006/relationships/image" Target="../media/image11.jpg"/><Relationship Id="rId10" Type="http://schemas.openxmlformats.org/officeDocument/2006/relationships/image" Target="../media/image41.wmf"/><Relationship Id="rId4" Type="http://schemas.openxmlformats.org/officeDocument/2006/relationships/image" Target="../media/image37.png"/><Relationship Id="rId9" Type="http://schemas.openxmlformats.org/officeDocument/2006/relationships/image" Target="../media/image31.wmf"/><Relationship Id="rId14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10.jp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1.jpeg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10.jpg"/><Relationship Id="rId9" Type="http://schemas.openxmlformats.org/officeDocument/2006/relationships/image" Target="../media/image32.wmf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0" y="376040"/>
            <a:ext cx="3600000" cy="88978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23528" y="1340768"/>
            <a:ext cx="2952328" cy="442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FontTx/>
              <a:buBlip>
                <a:blip r:embed="rId3"/>
              </a:buBlip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36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rgbClr val="18BFDF"/>
              </a:buClr>
              <a:buSzPct val="80000"/>
              <a:buFont typeface="Lucida Grande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72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90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latin typeface="+mj-lt"/>
              </a:rPr>
              <a:t>Product presentation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-2" r="-799" b="48262"/>
          <a:stretch/>
        </p:blipFill>
        <p:spPr>
          <a:xfrm>
            <a:off x="-94800" y="-27385"/>
            <a:ext cx="9347320" cy="6146235"/>
          </a:xfrm>
        </p:spPr>
      </p:pic>
    </p:spTree>
    <p:extLst>
      <p:ext uri="{BB962C8B-B14F-4D97-AF65-F5344CB8AC3E}">
        <p14:creationId xmlns:p14="http://schemas.microsoft.com/office/powerpoint/2010/main" val="228519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3856" y="1355375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>
                <a:latin typeface="+mj-lt"/>
              </a:rPr>
              <a:t>Firewall &amp; Access Control Screenshots</a:t>
            </a:r>
            <a:endParaRPr lang="en-US" sz="1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460" t="18080" r="28181" b="18342"/>
          <a:stretch/>
        </p:blipFill>
        <p:spPr>
          <a:xfrm>
            <a:off x="323528" y="2066485"/>
            <a:ext cx="4176463" cy="3292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927" t="27403" r="28193" b="11197"/>
          <a:stretch/>
        </p:blipFill>
        <p:spPr>
          <a:xfrm>
            <a:off x="4499992" y="2039924"/>
            <a:ext cx="4217288" cy="3319371"/>
          </a:xfrm>
          <a:prstGeom prst="rect">
            <a:avLst/>
          </a:prstGeom>
        </p:spPr>
      </p:pic>
      <p:pic>
        <p:nvPicPr>
          <p:cNvPr id="2050" name="DefaultOcx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HTMLSelect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Option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Text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Text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HTMLText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Text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HTMLText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Text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HTMLText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HTMLText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Text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Text1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HTMLOption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HTMLCheckbox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HTMLCheckbox2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HTMLCheckbox3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HTMLCheckbox4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HTMLCheckbox5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HTMLCheckbox6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HTMLText1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HTMLText1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HTMLText1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HTMLText1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HTMLText1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HTMLText1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HTMLText1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HTMLText1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HTMLText1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HTMLText2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HTMLText2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HTMLText2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HTMLText2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HTMLText2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HTMLText2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HTMLText2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HTMLText2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HTMLText2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HTMLText2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HTMLText3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HTMLText3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HTMLText3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HTMLOption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HTMLOption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HTMLText3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HTMLText3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HTMLText3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HTMLText3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HTMLText3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HTMLText3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" name="HTMLSelect2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1" name="HTMLText3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HTMLText4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HTMLText4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4" name="HTMLText4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5" name="HTMLSelect3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6" name="HTMLText4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HTMLText4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8" name="HTMLText4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" name="HTMLText4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0" name="HTMLSelect4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1" name="HTMLText4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2" name="HTMLText4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3" name="HTMLText4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HTMLText5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5" name="HTMLSelect5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6" name="HTMLText5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7" name="HTMLText5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8" name="HTMLText5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" name="HTMLText5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0" name="HTMLSelect6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1" name="HTMLText5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2" name="HTMLText5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3" name="HTMLText5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4" name="HTMLReset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5" name="HTMLSelect7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6" name="HTMLSelect8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7" name="HTMLOption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8" name="HTMLText5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" name="HTMLText5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" name="HTMLText6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HTMLText6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HTMLText6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HTMLText6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4" name="HTMLText6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5" name="HTMLText6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6" name="HTMLText6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7" name="HTMLText6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8" name="HTMLOption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9" name="HTMLCheckbox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" name="HTMLCheckbox8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1" name="HTMLCheckbox9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2" name="HTMLCheckbox10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3" name="HTMLCheckbox1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4" name="HTMLCheckbox12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5" name="HTMLText6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6" name="HTMLText6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7" name="HTMLText7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8" name="HTMLText7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9" name="HTMLText7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" name="HTMLText7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" name="HTMLText7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" name="HTMLText7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" name="HTMLText7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4" name="HTMLText7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5" name="HTMLText7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6" name="HTMLText7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7" name="HTMLText8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8" name="HTMLText8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9" name="HTMLText8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" name="HTMLText8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1" name="HTMLText8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2" name="HTMLText8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3" name="HTMLText8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4" name="HTMLText8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5" name="HTMLText8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6" name="HTMLText8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7" name="HTMLOption7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8" name="HTMLOption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9" name="HTMLText9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" name="HTMLText9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" name="HTMLText9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2" name="HTMLText9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3" name="HTMLText9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4" name="HTMLText9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5" name="HTMLSelect9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6" name="HTMLText9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7" name="HTMLText9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8" name="HTMLText9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9" name="HTMLText9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0" name="HTMLSelect10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" name="HTMLText10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2" name="HTMLText10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3" name="HTMLText10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4" name="HTMLText10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5" name="HTMLSelect1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6" name="HTMLText10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7" name="HTMLText10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8" name="HTMLText10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9" name="HTMLText10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0" name="HTMLSelect12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" name="HTMLText10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2" name="HTMLText10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3" name="HTMLText11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4" name="HTMLText11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5" name="HTMLSelect13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6" name="HTMLText11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7" name="HTMLText11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8" name="HTMLText11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9" name="HTMLReset2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Content Placeholder 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075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196359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>
                <a:latin typeface="+mj-lt"/>
              </a:rPr>
              <a:t>System data usage – Free data &amp; time allowances – Pre-Paid </a:t>
            </a:r>
            <a:endParaRPr lang="en-US" sz="1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100" y="1855055"/>
            <a:ext cx="8064896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All system features can be configured to be free for the crew to use within specified data and time limits per day/month, or to be pre</a:t>
            </a:r>
            <a:r>
              <a:rPr lang="en-PH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-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paid trough reload strings</a:t>
            </a: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Data credit reload strings are generated by ship owner on a shore web portal:</a:t>
            </a: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The data strings size, number and price to crew is decided upon and managed by the ship owner </a:t>
            </a: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The crews insert the data strings within the user interface and their data allowance will be topped up</a:t>
            </a:r>
          </a:p>
          <a:p>
            <a:pPr lvl="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lvl="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lvl="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This feature is ideal for customers that like to to charge the crews for the Internet usage</a:t>
            </a:r>
            <a:endParaRPr lang="en-CA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547" t="20727" r="31021" b="60071"/>
          <a:stretch/>
        </p:blipFill>
        <p:spPr>
          <a:xfrm>
            <a:off x="850104" y="2831900"/>
            <a:ext cx="3996984" cy="129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528" y="4938998"/>
            <a:ext cx="2160040" cy="101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493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80288"/>
              </p:ext>
            </p:extLst>
          </p:nvPr>
        </p:nvGraphicFramePr>
        <p:xfrm>
          <a:off x="961300" y="1930008"/>
          <a:ext cx="346862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/>
                        <a:t>Fleet 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kern="1200" dirty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Wi-Fi access on smartphones &amp; tablets for online messaging on LINE, WeChat</a:t>
                      </a:r>
                    </a:p>
                    <a:p>
                      <a:pPr marL="0" lvl="0" indent="0" eaLnBrk="1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dirty="0"/>
                        <a:t>       FB Messenger, WhatsApp, &amp; Viber</a:t>
                      </a:r>
                    </a:p>
                    <a:p>
                      <a:pPr marL="0" lvl="0" indent="0" eaLnBrk="1" hangingPunct="1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Firewall &amp; access control configurable with data and time limits per vessel per day &amp; month</a:t>
                      </a:r>
                    </a:p>
                    <a:p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65832"/>
              </p:ext>
            </p:extLst>
          </p:nvPr>
        </p:nvGraphicFramePr>
        <p:xfrm>
          <a:off x="4727575" y="1930008"/>
          <a:ext cx="3453384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/>
                        <a:t>Fleet Broadband &amp; Fleet Xpress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kern="1200" dirty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Wi-Fi access on crew devices with a range of added-value feature options:</a:t>
                      </a:r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E-mail, SMS, low-data chat &amp; social networking trough crews own apps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dirty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Captain &amp; Fleet Announcements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World-News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Limited crew Internet access </a:t>
                      </a:r>
                    </a:p>
                    <a:p>
                      <a:pPr marL="0" lvl="0" indent="0" eaLnBrk="1" hangingPunct="1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Pre-paid &amp; post-paid access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Firewall &amp; apps access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Business &amp; Crew</a:t>
                      </a:r>
                      <a:r>
                        <a:rPr lang="en-GB" sz="1400" baseline="0" dirty="0"/>
                        <a:t> networks control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82906"/>
              </p:ext>
            </p:extLst>
          </p:nvPr>
        </p:nvGraphicFramePr>
        <p:xfrm>
          <a:off x="944500" y="4221088"/>
          <a:ext cx="3468624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861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/>
                        <a:t>Fleet Xpress – V-Sat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403">
                <a:tc>
                  <a:txBody>
                    <a:bodyPr/>
                    <a:lstStyle/>
                    <a:p>
                      <a:endParaRPr lang="en-US" sz="1100" kern="12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Wi-Fi access on crew devices with</a:t>
                      </a:r>
                      <a:r>
                        <a:rPr lang="en-GB" sz="1400" baseline="0" dirty="0"/>
                        <a:t> configurable </a:t>
                      </a:r>
                      <a:r>
                        <a:rPr lang="en-GB" sz="1400" dirty="0"/>
                        <a:t>Internet usage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Pre-paid &amp; post-paid billing modules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Firewall &amp; apps access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Business &amp; Crew networks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2952" y="1326138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>
                <a:latin typeface="+mn-lt"/>
              </a:rPr>
              <a:t>Crew system configurations that suits all needs</a:t>
            </a:r>
            <a:endParaRPr lang="en-US" sz="18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62689"/>
              </p:ext>
            </p:extLst>
          </p:nvPr>
        </p:nvGraphicFramePr>
        <p:xfrm>
          <a:off x="457200" y="1533526"/>
          <a:ext cx="41148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439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/>
                        <a:t>Benefits &amp; 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379">
                <a:tc>
                  <a:txBody>
                    <a:bodyPr/>
                    <a:lstStyle/>
                    <a:p>
                      <a:endParaRPr lang="en-US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cost-effective solution with feature-rich services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Addresses both crew communications and business operation needs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all-in-one vessel network solution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Simplified installation, management and support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 for low-data or high-data satellite packages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Low-cost alternative to more complex network management solutions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Lightweight router with powerful hardware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Simplified management of essential requirements for crew and business communication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Perfectly fitted for Internet entry vessels with limited data allowances</a:t>
                      </a:r>
                      <a:endParaRPr lang="en-US" sz="1400" kern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50543"/>
              </p:ext>
            </p:extLst>
          </p:nvPr>
        </p:nvGraphicFramePr>
        <p:xfrm>
          <a:off x="4727574" y="1549401"/>
          <a:ext cx="3948881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44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/>
                        <a:t>Usage</a:t>
                      </a:r>
                      <a:r>
                        <a:rPr lang="en-GB" sz="1400" b="1" baseline="0" dirty="0"/>
                        <a:t> scenarios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73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Fishing vessels with limited bandwidth and data allowances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Merchant vessels with restricted crew Internet allowances and separate business network requirements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Replacement of current vessel firewall whereas existing rules can be maintained, and all the added-value CrewCommCenter communication features are included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complete solution working with Fleet One, Fleet Broadband and Fleet Xpress</a:t>
                      </a:r>
                      <a:endParaRPr lang="en-PH" sz="1400" kern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086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03150"/>
              </p:ext>
            </p:extLst>
          </p:nvPr>
        </p:nvGraphicFramePr>
        <p:xfrm>
          <a:off x="457200" y="1533526"/>
          <a:ext cx="4114800" cy="461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040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/>
                        <a:t>For the Crews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208">
                <a:tc>
                  <a:txBody>
                    <a:bodyPr/>
                    <a:lstStyle/>
                    <a:p>
                      <a:endParaRPr lang="en-US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/>
                        <a:t>Internet access on the crew's own devices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baseline="0" dirty="0"/>
                        <a:t>U</a:t>
                      </a:r>
                      <a:r>
                        <a:rPr lang="en-PH" sz="1100" dirty="0"/>
                        <a:t>se of social networking apps installed  on crews</a:t>
                      </a:r>
                      <a:r>
                        <a:rPr lang="en-PH" sz="1100" baseline="0" dirty="0"/>
                        <a:t> devices </a:t>
                      </a:r>
                      <a:r>
                        <a:rPr lang="en-PH" sz="1100" dirty="0"/>
                        <a:t>within the allowances set by the ship owner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/>
                        <a:t>Low-data text chat with interface to FB Messenger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dirty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1100" dirty="0"/>
                        <a:t>Announcement board  for Captain and Fleet Management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PH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/>
                        <a:t>Personal E-mail accounts following the crew from vessel to vessel and web access while on shore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/>
                        <a:t>Send</a:t>
                      </a:r>
                      <a:r>
                        <a:rPr lang="en-PH" sz="1100" baseline="0" dirty="0"/>
                        <a:t> </a:t>
                      </a:r>
                      <a:r>
                        <a:rPr lang="en-PH" sz="1100" dirty="0"/>
                        <a:t>&amp; receive SMS messages world-wide with local reply numbers in Philippines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dirty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1100" dirty="0"/>
                        <a:t>World-News delivered daily in 16 multilingual editions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dirty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1100" dirty="0" err="1"/>
                        <a:t>Se@MeNow</a:t>
                      </a:r>
                      <a:r>
                        <a:rPr lang="en-PH" sz="1100" dirty="0"/>
                        <a:t> maritime social networking</a:t>
                      </a:r>
                      <a:r>
                        <a:rPr lang="en-PH" sz="1100" baseline="0" dirty="0"/>
                        <a:t>, with m</a:t>
                      </a:r>
                      <a:r>
                        <a:rPr lang="en-PH" sz="1100" dirty="0"/>
                        <a:t>essenger app for video &amp; voice calls optimized for high latency networks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/>
                        <a:t>Compatible with AmosConnect Crew accounts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0520"/>
              </p:ext>
            </p:extLst>
          </p:nvPr>
        </p:nvGraphicFramePr>
        <p:xfrm>
          <a:off x="4727574" y="1549400"/>
          <a:ext cx="3948881" cy="458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416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/>
                        <a:t>For the Ship Manager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57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Plug &amp; Play Wi-Fi router with no additional software installation.</a:t>
                      </a:r>
                      <a:r>
                        <a:rPr lang="en-PH" sz="1100" kern="1200" baseline="0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Interface with additional Wi-Fi modems infrastructures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Full control of business</a:t>
                      </a:r>
                      <a:r>
                        <a:rPr lang="en-PH" sz="1100" kern="1200" baseline="0" dirty="0"/>
                        <a:t> and crew networks</a:t>
                      </a:r>
                      <a:endParaRPr lang="en-PH" sz="1100" kern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Announcement board for Captain and Fleet 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On-shore administration portal with multiple options for Internet access cost &amp; usage control, data, time allowances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Free allowances for crew to access</a:t>
                      </a:r>
                      <a:r>
                        <a:rPr lang="en-PH" sz="1100" kern="1200" baseline="0" dirty="0"/>
                        <a:t> the Internet within configurable data &amp; time limits, or pre-paid data strings</a:t>
                      </a:r>
                      <a:endParaRPr lang="en-PH" sz="1100" kern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Online pre-paid data string generator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Online usage statistics with Fleet, vessel and crew usage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/>
                        <a:t>One contact point to the crew, independent of which vessel they are located and while they are on shore</a:t>
                      </a:r>
                      <a:endParaRPr lang="en-US" sz="1100" kern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07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74522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/>
              <a:t>User Interface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0303"/>
          <a:stretch/>
        </p:blipFill>
        <p:spPr>
          <a:xfrm>
            <a:off x="1043608" y="2132856"/>
            <a:ext cx="7200000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27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2952" y="1340768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/>
              <a:t>User Interface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0813"/>
          <a:stretch/>
        </p:blipFill>
        <p:spPr>
          <a:xfrm>
            <a:off x="1054656" y="2132856"/>
            <a:ext cx="7200000" cy="2880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94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50138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/>
              <a:t>User Interface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134"/>
          <a:stretch/>
        </p:blipFill>
        <p:spPr>
          <a:xfrm>
            <a:off x="1043608" y="2132856"/>
            <a:ext cx="7200000" cy="2868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07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37946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/>
              <a:t>User Interface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300"/>
          <a:stretch/>
        </p:blipFill>
        <p:spPr>
          <a:xfrm>
            <a:off x="1044408" y="2132856"/>
            <a:ext cx="7200000" cy="291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43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>
          <a:xfrm>
            <a:off x="323528" y="1412776"/>
            <a:ext cx="7543800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dirty="0">
                <a:latin typeface="Tahoma" pitchFamily="34" charset="0"/>
                <a:cs typeface="Tahoma" pitchFamily="34" charset="0"/>
              </a:rPr>
              <a:t>Web Support Portal</a:t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r>
              <a:rPr lang="en-US" sz="1800" dirty="0">
                <a:latin typeface="Tahoma" pitchFamily="34" charset="0"/>
                <a:cs typeface="Tahoma" pitchFamily="34" charset="0"/>
              </a:rPr>
              <a:t>Online platform for the configuration &amp; support of CrewCommCenter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311900"/>
            <a:ext cx="2133600" cy="365125"/>
          </a:xfrm>
          <a:prstGeom prst="rect">
            <a:avLst/>
          </a:prstGeom>
        </p:spPr>
        <p:txBody>
          <a:bodyPr/>
          <a:lstStyle/>
          <a:p>
            <a:fld id="{05AC74C7-4659-444A-99C0-87564E6D8DF9}" type="slidenum">
              <a:rPr lang="en-US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29" t="8800" r="220" b="15560"/>
          <a:stretch/>
        </p:blipFill>
        <p:spPr>
          <a:xfrm>
            <a:off x="1314693" y="2596912"/>
            <a:ext cx="6517955" cy="2808312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08912" cy="52565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800" b="1" dirty="0" err="1">
                <a:latin typeface="+mj-lt"/>
              </a:rPr>
              <a:t>SMSGlobal’s</a:t>
            </a:r>
            <a:r>
              <a:rPr lang="en-GB" sz="1800" b="1" dirty="0">
                <a:latin typeface="+mj-lt"/>
              </a:rPr>
              <a:t> CrewCommWifi available on </a:t>
            </a:r>
            <a:r>
              <a:rPr lang="en-GB" sz="1800" b="1" dirty="0" err="1">
                <a:latin typeface="+mj-lt"/>
              </a:rPr>
              <a:t>RedPort’s</a:t>
            </a:r>
            <a:r>
              <a:rPr lang="en-GB" sz="1800" b="1" dirty="0">
                <a:latin typeface="+mj-lt"/>
              </a:rPr>
              <a:t> Optimizer routers</a:t>
            </a:r>
            <a:endParaRPr lang="en-GB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n-GB" sz="1400" dirty="0">
                <a:latin typeface="+mj-lt"/>
              </a:rPr>
              <a:t>CrewCommCenter provides full control of the vessel network.  All features are remotely managed from an onshore web portal, centralizing the IT management fleet-wide</a:t>
            </a:r>
          </a:p>
          <a:p>
            <a:pPr lvl="1"/>
            <a:r>
              <a:rPr lang="en-PH" sz="1400" dirty="0">
                <a:latin typeface="+mj-lt"/>
              </a:rPr>
              <a:t>The crews can use any smartphone, tablet or laptop that's connected to the Wi-Fi network and access a range of added-value features within limits set by the ship owner</a:t>
            </a:r>
          </a:p>
          <a:p>
            <a:pPr lvl="1"/>
            <a:r>
              <a:rPr lang="en-PH" sz="1400" dirty="0" err="1">
                <a:latin typeface="+mj-lt"/>
              </a:rPr>
              <a:t>RedPort</a:t>
            </a:r>
            <a:r>
              <a:rPr lang="en-PH" sz="1400" dirty="0">
                <a:latin typeface="+mj-lt"/>
              </a:rPr>
              <a:t> Optimizer routers features a range of optional value-added services, vessel E-mail and network administration tools for the vessel operations</a:t>
            </a:r>
          </a:p>
          <a:p>
            <a:pPr lvl="1"/>
            <a:r>
              <a:rPr lang="en-PH" sz="1400" dirty="0">
                <a:latin typeface="+mj-lt"/>
              </a:rPr>
              <a:t>Business applications &amp; vessel mail system can be routed to have direct Satcom Internet connection</a:t>
            </a:r>
          </a:p>
          <a:p>
            <a:pPr lvl="1"/>
            <a:r>
              <a:rPr lang="en-PH" sz="1400" dirty="0">
                <a:latin typeface="+mj-lt"/>
              </a:rPr>
              <a:t>Remote network administration, system configuration &amp; usage statistics from onshore portal</a:t>
            </a:r>
          </a:p>
          <a:p>
            <a:pPr lvl="1"/>
            <a:r>
              <a:rPr lang="en-GB" sz="1400" dirty="0">
                <a:latin typeface="+mj-lt"/>
              </a:rPr>
              <a:t>A cost-effective solution with feature-rich services </a:t>
            </a:r>
          </a:p>
          <a:p>
            <a:pPr lvl="1"/>
            <a:r>
              <a:rPr lang="en-PH" sz="1400" dirty="0">
                <a:latin typeface="+mj-lt"/>
              </a:rPr>
              <a:t>Together: </a:t>
            </a:r>
            <a:r>
              <a:rPr lang="en-PH" sz="1400" dirty="0" err="1">
                <a:latin typeface="+mj-lt"/>
              </a:rPr>
              <a:t>RedPort</a:t>
            </a:r>
            <a:r>
              <a:rPr lang="en-PH" sz="1400" dirty="0">
                <a:latin typeface="+mj-lt"/>
              </a:rPr>
              <a:t> and SMSGlobal provides a complete solution </a:t>
            </a:r>
            <a:r>
              <a:rPr lang="en-GB" sz="1400" dirty="0">
                <a:latin typeface="+mj-lt"/>
              </a:rPr>
              <a:t>, Wi-Fi access point, firewall, captive portal and a proxy server, crew and operations – all in one unit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232" y="1878162"/>
            <a:ext cx="6768752" cy="1881269"/>
          </a:xfrm>
        </p:spPr>
        <p:txBody>
          <a:bodyPr>
            <a:normAutofit/>
          </a:bodyPr>
          <a:lstStyle/>
          <a:p>
            <a:r>
              <a:rPr lang="en-AU" sz="1400" dirty="0"/>
              <a:t>Online platform to register &amp; edit license details</a:t>
            </a:r>
          </a:p>
          <a:p>
            <a:r>
              <a:rPr lang="en-AU" sz="1400" dirty="0"/>
              <a:t>Remote configuration with upload to vessel routers</a:t>
            </a:r>
          </a:p>
          <a:p>
            <a:r>
              <a:rPr lang="en-AU" sz="1400" dirty="0"/>
              <a:t>Configure fleet &amp; vessel settings</a:t>
            </a:r>
          </a:p>
          <a:p>
            <a:r>
              <a:rPr lang="en-AU" sz="1400" dirty="0"/>
              <a:t>Set firewall &amp; access control rules</a:t>
            </a:r>
          </a:p>
          <a:p>
            <a:r>
              <a:rPr lang="en-AU" sz="1400" dirty="0"/>
              <a:t>View usage statistics</a:t>
            </a:r>
          </a:p>
          <a:p>
            <a:r>
              <a:rPr lang="en-AU" sz="1400" dirty="0"/>
              <a:t>Access support knowledgebase</a:t>
            </a:r>
          </a:p>
          <a:p>
            <a:endParaRPr lang="en-A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41936" y="1434961"/>
            <a:ext cx="8229600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b="1" dirty="0">
                <a:solidFill>
                  <a:srgbClr val="002B52"/>
                </a:solidFill>
                <a:latin typeface="Tahoma"/>
                <a:cs typeface="Tahoma"/>
              </a:rPr>
              <a:t>Management Portal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4043" b="10712"/>
          <a:stretch/>
        </p:blipFill>
        <p:spPr>
          <a:xfrm>
            <a:off x="1583887" y="3837857"/>
            <a:ext cx="5845271" cy="2474043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492828" y="6286282"/>
            <a:ext cx="2133600" cy="365125"/>
          </a:xfrm>
          <a:prstGeom prst="rect">
            <a:avLst/>
          </a:prstGeom>
        </p:spPr>
        <p:txBody>
          <a:bodyPr/>
          <a:lstStyle/>
          <a:p>
            <a:fld id="{526A3F9C-04C9-B54E-8278-DD8551C57E2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320" cy="6086076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08912" cy="52565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800" b="1" dirty="0">
                <a:latin typeface="+mj-lt"/>
              </a:rPr>
              <a:t>Crew Communications and Business Network Administration</a:t>
            </a:r>
            <a:endParaRPr lang="en-GB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PH" sz="1400" dirty="0">
              <a:latin typeface="+mj-lt"/>
            </a:endParaRPr>
          </a:p>
          <a:p>
            <a:pPr marL="0" indent="0">
              <a:buNone/>
            </a:pPr>
            <a:endParaRPr lang="nb-NO" sz="1400" dirty="0">
              <a:latin typeface="+mj-lt"/>
            </a:endParaRPr>
          </a:p>
          <a:p>
            <a:pPr marL="0" indent="0">
              <a:buNone/>
            </a:pPr>
            <a:endParaRPr lang="en-PH" sz="1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  <p:pic>
        <p:nvPicPr>
          <p:cNvPr id="17" name="Screen Shot 2018-09-25 at 11.36.31 PM.png" descr="Screen Shot 2018-09-25 at 11.36.31 PM.png"/>
          <p:cNvPicPr>
            <a:picLocks noChangeAspect="1"/>
          </p:cNvPicPr>
          <p:nvPr/>
        </p:nvPicPr>
        <p:blipFill>
          <a:blip r:embed="rId5">
            <a:extLst/>
          </a:blip>
          <a:srcRect l="2065" t="5163" r="2275" b="73"/>
          <a:stretch>
            <a:fillRect/>
          </a:stretch>
        </p:blipFill>
        <p:spPr>
          <a:xfrm>
            <a:off x="620983" y="2596724"/>
            <a:ext cx="1771556" cy="874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6" extrusionOk="0">
                <a:moveTo>
                  <a:pt x="3747" y="0"/>
                </a:moveTo>
                <a:lnTo>
                  <a:pt x="2653" y="21"/>
                </a:lnTo>
                <a:cubicBezTo>
                  <a:pt x="1914" y="49"/>
                  <a:pt x="1416" y="81"/>
                  <a:pt x="1385" y="107"/>
                </a:cubicBezTo>
                <a:cubicBezTo>
                  <a:pt x="1237" y="233"/>
                  <a:pt x="1082" y="910"/>
                  <a:pt x="1158" y="1097"/>
                </a:cubicBezTo>
                <a:cubicBezTo>
                  <a:pt x="1209" y="1220"/>
                  <a:pt x="1106" y="1444"/>
                  <a:pt x="967" y="1606"/>
                </a:cubicBezTo>
                <a:cubicBezTo>
                  <a:pt x="901" y="1725"/>
                  <a:pt x="833" y="1778"/>
                  <a:pt x="719" y="1793"/>
                </a:cubicBezTo>
                <a:cubicBezTo>
                  <a:pt x="706" y="1795"/>
                  <a:pt x="694" y="1800"/>
                  <a:pt x="680" y="1800"/>
                </a:cubicBezTo>
                <a:cubicBezTo>
                  <a:pt x="573" y="1800"/>
                  <a:pt x="465" y="1850"/>
                  <a:pt x="369" y="1929"/>
                </a:cubicBezTo>
                <a:cubicBezTo>
                  <a:pt x="357" y="1940"/>
                  <a:pt x="345" y="1954"/>
                  <a:pt x="333" y="1965"/>
                </a:cubicBezTo>
                <a:cubicBezTo>
                  <a:pt x="320" y="1978"/>
                  <a:pt x="311" y="1994"/>
                  <a:pt x="298" y="2008"/>
                </a:cubicBezTo>
                <a:cubicBezTo>
                  <a:pt x="210" y="2113"/>
                  <a:pt x="130" y="2251"/>
                  <a:pt x="64" y="2432"/>
                </a:cubicBezTo>
                <a:cubicBezTo>
                  <a:pt x="64" y="2432"/>
                  <a:pt x="60" y="2446"/>
                  <a:pt x="61" y="2446"/>
                </a:cubicBezTo>
                <a:cubicBezTo>
                  <a:pt x="65" y="2447"/>
                  <a:pt x="94" y="2399"/>
                  <a:pt x="146" y="2310"/>
                </a:cubicBezTo>
                <a:cubicBezTo>
                  <a:pt x="243" y="2143"/>
                  <a:pt x="394" y="2123"/>
                  <a:pt x="1601" y="2123"/>
                </a:cubicBezTo>
                <a:cubicBezTo>
                  <a:pt x="2442" y="2123"/>
                  <a:pt x="2958" y="2164"/>
                  <a:pt x="2978" y="2231"/>
                </a:cubicBezTo>
                <a:cubicBezTo>
                  <a:pt x="3024" y="2379"/>
                  <a:pt x="6017" y="2372"/>
                  <a:pt x="6091" y="2223"/>
                </a:cubicBezTo>
                <a:cubicBezTo>
                  <a:pt x="6160" y="2083"/>
                  <a:pt x="7104" y="2135"/>
                  <a:pt x="7121" y="2281"/>
                </a:cubicBezTo>
                <a:cubicBezTo>
                  <a:pt x="7129" y="2344"/>
                  <a:pt x="6942" y="2406"/>
                  <a:pt x="6661" y="2424"/>
                </a:cubicBezTo>
                <a:cubicBezTo>
                  <a:pt x="6401" y="2441"/>
                  <a:pt x="6168" y="2497"/>
                  <a:pt x="6140" y="2553"/>
                </a:cubicBezTo>
                <a:cubicBezTo>
                  <a:pt x="6071" y="2694"/>
                  <a:pt x="2972" y="2687"/>
                  <a:pt x="2929" y="2546"/>
                </a:cubicBezTo>
                <a:cubicBezTo>
                  <a:pt x="2909" y="2480"/>
                  <a:pt x="2406" y="2446"/>
                  <a:pt x="1604" y="2446"/>
                </a:cubicBezTo>
                <a:cubicBezTo>
                  <a:pt x="317" y="2446"/>
                  <a:pt x="317" y="2443"/>
                  <a:pt x="192" y="2697"/>
                </a:cubicBezTo>
                <a:cubicBezTo>
                  <a:pt x="69" y="2944"/>
                  <a:pt x="32" y="3201"/>
                  <a:pt x="11" y="4168"/>
                </a:cubicBezTo>
                <a:cubicBezTo>
                  <a:pt x="10" y="4376"/>
                  <a:pt x="11" y="4555"/>
                  <a:pt x="8" y="4785"/>
                </a:cubicBezTo>
                <a:cubicBezTo>
                  <a:pt x="-7" y="5692"/>
                  <a:pt x="0" y="6491"/>
                  <a:pt x="25" y="6564"/>
                </a:cubicBezTo>
                <a:cubicBezTo>
                  <a:pt x="34" y="6590"/>
                  <a:pt x="40" y="6615"/>
                  <a:pt x="43" y="6635"/>
                </a:cubicBezTo>
                <a:cubicBezTo>
                  <a:pt x="44" y="6636"/>
                  <a:pt x="42" y="6642"/>
                  <a:pt x="43" y="6643"/>
                </a:cubicBezTo>
                <a:cubicBezTo>
                  <a:pt x="90" y="6679"/>
                  <a:pt x="111" y="7574"/>
                  <a:pt x="121" y="10179"/>
                </a:cubicBezTo>
                <a:cubicBezTo>
                  <a:pt x="137" y="14256"/>
                  <a:pt x="135" y="14994"/>
                  <a:pt x="85" y="17769"/>
                </a:cubicBezTo>
                <a:cubicBezTo>
                  <a:pt x="82" y="17955"/>
                  <a:pt x="81" y="18059"/>
                  <a:pt x="78" y="18214"/>
                </a:cubicBezTo>
                <a:cubicBezTo>
                  <a:pt x="66" y="19124"/>
                  <a:pt x="70" y="19706"/>
                  <a:pt x="110" y="20029"/>
                </a:cubicBezTo>
                <a:cubicBezTo>
                  <a:pt x="119" y="20079"/>
                  <a:pt x="126" y="20134"/>
                  <a:pt x="139" y="20180"/>
                </a:cubicBezTo>
                <a:cubicBezTo>
                  <a:pt x="155" y="20241"/>
                  <a:pt x="163" y="20288"/>
                  <a:pt x="174" y="20338"/>
                </a:cubicBezTo>
                <a:cubicBezTo>
                  <a:pt x="201" y="20415"/>
                  <a:pt x="233" y="20476"/>
                  <a:pt x="273" y="20531"/>
                </a:cubicBezTo>
                <a:cubicBezTo>
                  <a:pt x="437" y="20679"/>
                  <a:pt x="919" y="20752"/>
                  <a:pt x="2401" y="20790"/>
                </a:cubicBezTo>
                <a:cubicBezTo>
                  <a:pt x="3838" y="20818"/>
                  <a:pt x="6247" y="20838"/>
                  <a:pt x="10687" y="20861"/>
                </a:cubicBezTo>
                <a:cubicBezTo>
                  <a:pt x="16285" y="20891"/>
                  <a:pt x="20878" y="20926"/>
                  <a:pt x="20895" y="20940"/>
                </a:cubicBezTo>
                <a:cubicBezTo>
                  <a:pt x="20919" y="20960"/>
                  <a:pt x="20988" y="20903"/>
                  <a:pt x="21062" y="20826"/>
                </a:cubicBezTo>
                <a:cubicBezTo>
                  <a:pt x="21094" y="20792"/>
                  <a:pt x="21124" y="20753"/>
                  <a:pt x="21157" y="20711"/>
                </a:cubicBezTo>
                <a:cubicBezTo>
                  <a:pt x="21231" y="20616"/>
                  <a:pt x="21304" y="20516"/>
                  <a:pt x="21345" y="20424"/>
                </a:cubicBezTo>
                <a:cubicBezTo>
                  <a:pt x="21434" y="20225"/>
                  <a:pt x="21446" y="19972"/>
                  <a:pt x="21469" y="18264"/>
                </a:cubicBezTo>
                <a:cubicBezTo>
                  <a:pt x="21474" y="17911"/>
                  <a:pt x="21481" y="17614"/>
                  <a:pt x="21487" y="17368"/>
                </a:cubicBezTo>
                <a:cubicBezTo>
                  <a:pt x="21490" y="17229"/>
                  <a:pt x="21494" y="17145"/>
                  <a:pt x="21497" y="17038"/>
                </a:cubicBezTo>
                <a:cubicBezTo>
                  <a:pt x="21500" y="16950"/>
                  <a:pt x="21501" y="16834"/>
                  <a:pt x="21504" y="16765"/>
                </a:cubicBezTo>
                <a:cubicBezTo>
                  <a:pt x="21506" y="16726"/>
                  <a:pt x="21510" y="16719"/>
                  <a:pt x="21511" y="16686"/>
                </a:cubicBezTo>
                <a:cubicBezTo>
                  <a:pt x="21517" y="16593"/>
                  <a:pt x="21523" y="16498"/>
                  <a:pt x="21529" y="16449"/>
                </a:cubicBezTo>
                <a:cubicBezTo>
                  <a:pt x="21530" y="16446"/>
                  <a:pt x="21532" y="16439"/>
                  <a:pt x="21533" y="16435"/>
                </a:cubicBezTo>
                <a:cubicBezTo>
                  <a:pt x="21537" y="16407"/>
                  <a:pt x="21539" y="16390"/>
                  <a:pt x="21543" y="16378"/>
                </a:cubicBezTo>
                <a:cubicBezTo>
                  <a:pt x="21548" y="16365"/>
                  <a:pt x="21556" y="16354"/>
                  <a:pt x="21561" y="16356"/>
                </a:cubicBezTo>
                <a:cubicBezTo>
                  <a:pt x="21563" y="16357"/>
                  <a:pt x="21563" y="16356"/>
                  <a:pt x="21565" y="16356"/>
                </a:cubicBezTo>
                <a:cubicBezTo>
                  <a:pt x="21592" y="16358"/>
                  <a:pt x="21593" y="16273"/>
                  <a:pt x="21579" y="16155"/>
                </a:cubicBezTo>
                <a:cubicBezTo>
                  <a:pt x="21576" y="16137"/>
                  <a:pt x="21575" y="16126"/>
                  <a:pt x="21572" y="16105"/>
                </a:cubicBezTo>
                <a:cubicBezTo>
                  <a:pt x="21550" y="15966"/>
                  <a:pt x="21511" y="15794"/>
                  <a:pt x="21462" y="15675"/>
                </a:cubicBezTo>
                <a:cubicBezTo>
                  <a:pt x="21427" y="15588"/>
                  <a:pt x="21419" y="14680"/>
                  <a:pt x="21441" y="13013"/>
                </a:cubicBezTo>
                <a:cubicBezTo>
                  <a:pt x="21486" y="9499"/>
                  <a:pt x="21475" y="7889"/>
                  <a:pt x="21405" y="7661"/>
                </a:cubicBezTo>
                <a:cubicBezTo>
                  <a:pt x="21362" y="7520"/>
                  <a:pt x="21363" y="7278"/>
                  <a:pt x="21409" y="6722"/>
                </a:cubicBezTo>
                <a:cubicBezTo>
                  <a:pt x="21443" y="6308"/>
                  <a:pt x="21469" y="5440"/>
                  <a:pt x="21469" y="4792"/>
                </a:cubicBezTo>
                <a:cubicBezTo>
                  <a:pt x="21469" y="4050"/>
                  <a:pt x="21492" y="3531"/>
                  <a:pt x="21533" y="3400"/>
                </a:cubicBezTo>
                <a:cubicBezTo>
                  <a:pt x="21586" y="3229"/>
                  <a:pt x="21578" y="3114"/>
                  <a:pt x="21483" y="2718"/>
                </a:cubicBezTo>
                <a:cubicBezTo>
                  <a:pt x="21346" y="2149"/>
                  <a:pt x="21061" y="1800"/>
                  <a:pt x="20725" y="1800"/>
                </a:cubicBezTo>
                <a:cubicBezTo>
                  <a:pt x="20481" y="1800"/>
                  <a:pt x="20262" y="1492"/>
                  <a:pt x="20262" y="1147"/>
                </a:cubicBezTo>
                <a:cubicBezTo>
                  <a:pt x="20262" y="1040"/>
                  <a:pt x="20230" y="968"/>
                  <a:pt x="20194" y="982"/>
                </a:cubicBezTo>
                <a:cubicBezTo>
                  <a:pt x="20158" y="997"/>
                  <a:pt x="20126" y="913"/>
                  <a:pt x="20123" y="796"/>
                </a:cubicBezTo>
                <a:cubicBezTo>
                  <a:pt x="20103" y="-14"/>
                  <a:pt x="20183" y="5"/>
                  <a:pt x="17238" y="7"/>
                </a:cubicBezTo>
                <a:cubicBezTo>
                  <a:pt x="17190" y="7"/>
                  <a:pt x="17174" y="7"/>
                  <a:pt x="17128" y="7"/>
                </a:cubicBezTo>
                <a:cubicBezTo>
                  <a:pt x="13523" y="43"/>
                  <a:pt x="7097" y="39"/>
                  <a:pt x="3747" y="0"/>
                </a:cubicBezTo>
                <a:close/>
                <a:moveTo>
                  <a:pt x="12603" y="21191"/>
                </a:moveTo>
                <a:cubicBezTo>
                  <a:pt x="12038" y="21190"/>
                  <a:pt x="11389" y="21195"/>
                  <a:pt x="10567" y="21199"/>
                </a:cubicBezTo>
                <a:cubicBezTo>
                  <a:pt x="9396" y="21203"/>
                  <a:pt x="8410" y="21214"/>
                  <a:pt x="7663" y="21227"/>
                </a:cubicBezTo>
                <a:cubicBezTo>
                  <a:pt x="7649" y="21228"/>
                  <a:pt x="7645" y="21227"/>
                  <a:pt x="7631" y="21227"/>
                </a:cubicBezTo>
                <a:cubicBezTo>
                  <a:pt x="6949" y="21242"/>
                  <a:pt x="6558" y="21253"/>
                  <a:pt x="6636" y="21270"/>
                </a:cubicBezTo>
                <a:cubicBezTo>
                  <a:pt x="6827" y="21312"/>
                  <a:pt x="6921" y="21383"/>
                  <a:pt x="6912" y="21471"/>
                </a:cubicBezTo>
                <a:cubicBezTo>
                  <a:pt x="6905" y="21550"/>
                  <a:pt x="7457" y="21582"/>
                  <a:pt x="9313" y="21586"/>
                </a:cubicBezTo>
                <a:lnTo>
                  <a:pt x="10131" y="21586"/>
                </a:lnTo>
                <a:cubicBezTo>
                  <a:pt x="10624" y="21585"/>
                  <a:pt x="11080" y="21582"/>
                  <a:pt x="11724" y="21579"/>
                </a:cubicBezTo>
                <a:cubicBezTo>
                  <a:pt x="14379" y="21566"/>
                  <a:pt x="16136" y="21531"/>
                  <a:pt x="15630" y="21500"/>
                </a:cubicBezTo>
                <a:cubicBezTo>
                  <a:pt x="14933" y="21457"/>
                  <a:pt x="14714" y="21414"/>
                  <a:pt x="14724" y="21313"/>
                </a:cubicBezTo>
                <a:cubicBezTo>
                  <a:pt x="14728" y="21264"/>
                  <a:pt x="14511" y="21231"/>
                  <a:pt x="13980" y="21213"/>
                </a:cubicBezTo>
                <a:cubicBezTo>
                  <a:pt x="13761" y="21208"/>
                  <a:pt x="13529" y="21201"/>
                  <a:pt x="13212" y="21199"/>
                </a:cubicBezTo>
                <a:cubicBezTo>
                  <a:pt x="13015" y="21196"/>
                  <a:pt x="12875" y="21192"/>
                  <a:pt x="12627" y="21191"/>
                </a:cubicBezTo>
                <a:cubicBezTo>
                  <a:pt x="12617" y="21191"/>
                  <a:pt x="12613" y="21191"/>
                  <a:pt x="12603" y="21191"/>
                </a:cubicBezTo>
                <a:close/>
              </a:path>
            </a:pathLst>
          </a:custGeom>
          <a:ln w="25400"/>
        </p:spPr>
      </p:pic>
      <p:pic>
        <p:nvPicPr>
          <p:cNvPr id="18" name="Screen Shot 2018-09-25 at 11.38.24 PM.png" descr="Screen Shot 2018-09-25 at 11.38.24 PM.png"/>
          <p:cNvPicPr>
            <a:picLocks noChangeAspect="1"/>
          </p:cNvPicPr>
          <p:nvPr/>
        </p:nvPicPr>
        <p:blipFill>
          <a:blip r:embed="rId6">
            <a:extLst/>
          </a:blip>
          <a:srcRect l="1229" t="4126" r="1434" b="228"/>
          <a:stretch>
            <a:fillRect/>
          </a:stretch>
        </p:blipFill>
        <p:spPr>
          <a:xfrm>
            <a:off x="2699792" y="2596724"/>
            <a:ext cx="2402449" cy="874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4" h="21600" extrusionOk="0">
                <a:moveTo>
                  <a:pt x="12491" y="0"/>
                </a:moveTo>
                <a:cubicBezTo>
                  <a:pt x="11934" y="26"/>
                  <a:pt x="11093" y="32"/>
                  <a:pt x="10252" y="28"/>
                </a:cubicBezTo>
                <a:cubicBezTo>
                  <a:pt x="10251" y="28"/>
                  <a:pt x="10250" y="28"/>
                  <a:pt x="10250" y="28"/>
                </a:cubicBezTo>
                <a:cubicBezTo>
                  <a:pt x="10100" y="92"/>
                  <a:pt x="9645" y="116"/>
                  <a:pt x="8468" y="134"/>
                </a:cubicBezTo>
                <a:cubicBezTo>
                  <a:pt x="7302" y="152"/>
                  <a:pt x="6596" y="199"/>
                  <a:pt x="6566" y="268"/>
                </a:cubicBezTo>
                <a:cubicBezTo>
                  <a:pt x="6538" y="332"/>
                  <a:pt x="6019" y="410"/>
                  <a:pt x="5308" y="451"/>
                </a:cubicBezTo>
                <a:cubicBezTo>
                  <a:pt x="4342" y="507"/>
                  <a:pt x="4137" y="501"/>
                  <a:pt x="4069" y="387"/>
                </a:cubicBezTo>
                <a:cubicBezTo>
                  <a:pt x="4067" y="385"/>
                  <a:pt x="4063" y="383"/>
                  <a:pt x="4061" y="380"/>
                </a:cubicBezTo>
                <a:cubicBezTo>
                  <a:pt x="4056" y="373"/>
                  <a:pt x="4045" y="373"/>
                  <a:pt x="4036" y="366"/>
                </a:cubicBezTo>
                <a:cubicBezTo>
                  <a:pt x="3926" y="313"/>
                  <a:pt x="3559" y="280"/>
                  <a:pt x="3047" y="275"/>
                </a:cubicBezTo>
                <a:cubicBezTo>
                  <a:pt x="2421" y="287"/>
                  <a:pt x="1727" y="361"/>
                  <a:pt x="1650" y="479"/>
                </a:cubicBezTo>
                <a:cubicBezTo>
                  <a:pt x="1474" y="750"/>
                  <a:pt x="1216" y="1392"/>
                  <a:pt x="1159" y="1698"/>
                </a:cubicBezTo>
                <a:cubicBezTo>
                  <a:pt x="1113" y="1948"/>
                  <a:pt x="1057" y="2029"/>
                  <a:pt x="823" y="2177"/>
                </a:cubicBezTo>
                <a:cubicBezTo>
                  <a:pt x="720" y="2242"/>
                  <a:pt x="624" y="2320"/>
                  <a:pt x="539" y="2402"/>
                </a:cubicBezTo>
                <a:cubicBezTo>
                  <a:pt x="475" y="2471"/>
                  <a:pt x="415" y="2544"/>
                  <a:pt x="372" y="2614"/>
                </a:cubicBezTo>
                <a:cubicBezTo>
                  <a:pt x="355" y="2642"/>
                  <a:pt x="337" y="2681"/>
                  <a:pt x="319" y="2719"/>
                </a:cubicBezTo>
                <a:cubicBezTo>
                  <a:pt x="319" y="2721"/>
                  <a:pt x="319" y="2725"/>
                  <a:pt x="319" y="2726"/>
                </a:cubicBezTo>
                <a:cubicBezTo>
                  <a:pt x="319" y="2753"/>
                  <a:pt x="357" y="2735"/>
                  <a:pt x="405" y="2691"/>
                </a:cubicBezTo>
                <a:cubicBezTo>
                  <a:pt x="540" y="2569"/>
                  <a:pt x="2979" y="2702"/>
                  <a:pt x="2991" y="2832"/>
                </a:cubicBezTo>
                <a:cubicBezTo>
                  <a:pt x="2997" y="2902"/>
                  <a:pt x="2548" y="2959"/>
                  <a:pt x="1728" y="2994"/>
                </a:cubicBezTo>
                <a:cubicBezTo>
                  <a:pt x="826" y="3033"/>
                  <a:pt x="429" y="3089"/>
                  <a:pt x="370" y="3184"/>
                </a:cubicBezTo>
                <a:cubicBezTo>
                  <a:pt x="261" y="3359"/>
                  <a:pt x="85" y="3944"/>
                  <a:pt x="36" y="4297"/>
                </a:cubicBezTo>
                <a:cubicBezTo>
                  <a:pt x="7" y="4502"/>
                  <a:pt x="-4" y="5248"/>
                  <a:pt x="1" y="5960"/>
                </a:cubicBezTo>
                <a:cubicBezTo>
                  <a:pt x="5" y="6672"/>
                  <a:pt x="23" y="7349"/>
                  <a:pt x="54" y="7432"/>
                </a:cubicBezTo>
                <a:cubicBezTo>
                  <a:pt x="91" y="7538"/>
                  <a:pt x="98" y="8535"/>
                  <a:pt x="76" y="11962"/>
                </a:cubicBezTo>
                <a:cubicBezTo>
                  <a:pt x="61" y="14380"/>
                  <a:pt x="37" y="16968"/>
                  <a:pt x="23" y="17711"/>
                </a:cubicBezTo>
                <a:cubicBezTo>
                  <a:pt x="-5" y="19247"/>
                  <a:pt x="32" y="19838"/>
                  <a:pt x="193" y="20423"/>
                </a:cubicBezTo>
                <a:cubicBezTo>
                  <a:pt x="410" y="21218"/>
                  <a:pt x="-271" y="21155"/>
                  <a:pt x="8193" y="21220"/>
                </a:cubicBezTo>
                <a:cubicBezTo>
                  <a:pt x="12383" y="21251"/>
                  <a:pt x="16864" y="21278"/>
                  <a:pt x="18151" y="21276"/>
                </a:cubicBezTo>
                <a:cubicBezTo>
                  <a:pt x="20443" y="21273"/>
                  <a:pt x="20489" y="21264"/>
                  <a:pt x="20547" y="21050"/>
                </a:cubicBezTo>
                <a:cubicBezTo>
                  <a:pt x="20579" y="20930"/>
                  <a:pt x="20607" y="20871"/>
                  <a:pt x="20607" y="20917"/>
                </a:cubicBezTo>
                <a:cubicBezTo>
                  <a:pt x="20608" y="20962"/>
                  <a:pt x="20692" y="20840"/>
                  <a:pt x="20795" y="20642"/>
                </a:cubicBezTo>
                <a:cubicBezTo>
                  <a:pt x="21089" y="20072"/>
                  <a:pt x="21156" y="19587"/>
                  <a:pt x="21156" y="18049"/>
                </a:cubicBezTo>
                <a:cubicBezTo>
                  <a:pt x="21156" y="17352"/>
                  <a:pt x="21170" y="16743"/>
                  <a:pt x="21184" y="16704"/>
                </a:cubicBezTo>
                <a:cubicBezTo>
                  <a:pt x="21198" y="16664"/>
                  <a:pt x="21234" y="16686"/>
                  <a:pt x="21263" y="16753"/>
                </a:cubicBezTo>
                <a:cubicBezTo>
                  <a:pt x="21329" y="16906"/>
                  <a:pt x="21327" y="16855"/>
                  <a:pt x="21258" y="16394"/>
                </a:cubicBezTo>
                <a:cubicBezTo>
                  <a:pt x="21214" y="16101"/>
                  <a:pt x="21201" y="15288"/>
                  <a:pt x="21197" y="12589"/>
                </a:cubicBezTo>
                <a:cubicBezTo>
                  <a:pt x="21194" y="10702"/>
                  <a:pt x="21191" y="8890"/>
                  <a:pt x="21189" y="8560"/>
                </a:cubicBezTo>
                <a:cubicBezTo>
                  <a:pt x="21188" y="8385"/>
                  <a:pt x="21197" y="8176"/>
                  <a:pt x="21209" y="7982"/>
                </a:cubicBezTo>
                <a:cubicBezTo>
                  <a:pt x="21209" y="7921"/>
                  <a:pt x="21212" y="7846"/>
                  <a:pt x="21225" y="7757"/>
                </a:cubicBezTo>
                <a:cubicBezTo>
                  <a:pt x="21232" y="7672"/>
                  <a:pt x="21241" y="7599"/>
                  <a:pt x="21250" y="7538"/>
                </a:cubicBezTo>
                <a:cubicBezTo>
                  <a:pt x="21278" y="7351"/>
                  <a:pt x="21298" y="6987"/>
                  <a:pt x="21308" y="6559"/>
                </a:cubicBezTo>
                <a:cubicBezTo>
                  <a:pt x="21310" y="6478"/>
                  <a:pt x="21310" y="6390"/>
                  <a:pt x="21311" y="6305"/>
                </a:cubicBezTo>
                <a:cubicBezTo>
                  <a:pt x="21312" y="6223"/>
                  <a:pt x="21313" y="6136"/>
                  <a:pt x="21313" y="6052"/>
                </a:cubicBezTo>
                <a:cubicBezTo>
                  <a:pt x="21316" y="5458"/>
                  <a:pt x="21305" y="4835"/>
                  <a:pt x="21273" y="4417"/>
                </a:cubicBezTo>
                <a:cubicBezTo>
                  <a:pt x="21239" y="3979"/>
                  <a:pt x="21182" y="3724"/>
                  <a:pt x="21010" y="3205"/>
                </a:cubicBezTo>
                <a:cubicBezTo>
                  <a:pt x="20923" y="2946"/>
                  <a:pt x="20859" y="2756"/>
                  <a:pt x="20795" y="2614"/>
                </a:cubicBezTo>
                <a:cubicBezTo>
                  <a:pt x="20752" y="2528"/>
                  <a:pt x="20708" y="2455"/>
                  <a:pt x="20668" y="2402"/>
                </a:cubicBezTo>
                <a:cubicBezTo>
                  <a:pt x="20622" y="2341"/>
                  <a:pt x="20562" y="2280"/>
                  <a:pt x="20499" y="2226"/>
                </a:cubicBezTo>
                <a:cubicBezTo>
                  <a:pt x="20444" y="2188"/>
                  <a:pt x="20386" y="2154"/>
                  <a:pt x="20311" y="2121"/>
                </a:cubicBezTo>
                <a:cubicBezTo>
                  <a:pt x="20268" y="2101"/>
                  <a:pt x="20231" y="2070"/>
                  <a:pt x="20190" y="2043"/>
                </a:cubicBezTo>
                <a:cubicBezTo>
                  <a:pt x="20159" y="2030"/>
                  <a:pt x="20130" y="2014"/>
                  <a:pt x="20106" y="1994"/>
                </a:cubicBezTo>
                <a:cubicBezTo>
                  <a:pt x="20045" y="1943"/>
                  <a:pt x="19997" y="1890"/>
                  <a:pt x="19980" y="1846"/>
                </a:cubicBezTo>
                <a:cubicBezTo>
                  <a:pt x="19945" y="1759"/>
                  <a:pt x="19907" y="1716"/>
                  <a:pt x="19894" y="1754"/>
                </a:cubicBezTo>
                <a:cubicBezTo>
                  <a:pt x="19880" y="1792"/>
                  <a:pt x="19848" y="1699"/>
                  <a:pt x="19823" y="1550"/>
                </a:cubicBezTo>
                <a:cubicBezTo>
                  <a:pt x="19799" y="1400"/>
                  <a:pt x="19700" y="1146"/>
                  <a:pt x="19605" y="979"/>
                </a:cubicBezTo>
                <a:cubicBezTo>
                  <a:pt x="19565" y="908"/>
                  <a:pt x="19531" y="837"/>
                  <a:pt x="19502" y="775"/>
                </a:cubicBezTo>
                <a:cubicBezTo>
                  <a:pt x="19488" y="776"/>
                  <a:pt x="19473" y="743"/>
                  <a:pt x="19454" y="669"/>
                </a:cubicBezTo>
                <a:cubicBezTo>
                  <a:pt x="19446" y="641"/>
                  <a:pt x="19432" y="609"/>
                  <a:pt x="19418" y="578"/>
                </a:cubicBezTo>
                <a:cubicBezTo>
                  <a:pt x="19384" y="557"/>
                  <a:pt x="19355" y="533"/>
                  <a:pt x="19337" y="493"/>
                </a:cubicBezTo>
                <a:cubicBezTo>
                  <a:pt x="19288" y="378"/>
                  <a:pt x="18577" y="289"/>
                  <a:pt x="17936" y="268"/>
                </a:cubicBezTo>
                <a:cubicBezTo>
                  <a:pt x="17411" y="276"/>
                  <a:pt x="16920" y="318"/>
                  <a:pt x="16903" y="395"/>
                </a:cubicBezTo>
                <a:cubicBezTo>
                  <a:pt x="16893" y="441"/>
                  <a:pt x="16764" y="457"/>
                  <a:pt x="16567" y="465"/>
                </a:cubicBezTo>
                <a:cubicBezTo>
                  <a:pt x="16413" y="478"/>
                  <a:pt x="16205" y="481"/>
                  <a:pt x="15993" y="479"/>
                </a:cubicBezTo>
                <a:cubicBezTo>
                  <a:pt x="15899" y="483"/>
                  <a:pt x="15818" y="486"/>
                  <a:pt x="15674" y="486"/>
                </a:cubicBezTo>
                <a:cubicBezTo>
                  <a:pt x="14680" y="486"/>
                  <a:pt x="14462" y="457"/>
                  <a:pt x="14399" y="324"/>
                </a:cubicBezTo>
                <a:cubicBezTo>
                  <a:pt x="14392" y="310"/>
                  <a:pt x="14383" y="301"/>
                  <a:pt x="14373" y="289"/>
                </a:cubicBezTo>
                <a:cubicBezTo>
                  <a:pt x="14373" y="287"/>
                  <a:pt x="14369" y="283"/>
                  <a:pt x="14368" y="282"/>
                </a:cubicBezTo>
                <a:cubicBezTo>
                  <a:pt x="14368" y="281"/>
                  <a:pt x="14366" y="283"/>
                  <a:pt x="14366" y="282"/>
                </a:cubicBezTo>
                <a:cubicBezTo>
                  <a:pt x="14281" y="191"/>
                  <a:pt x="14074" y="164"/>
                  <a:pt x="13498" y="162"/>
                </a:cubicBezTo>
                <a:cubicBezTo>
                  <a:pt x="13028" y="160"/>
                  <a:pt x="12657" y="116"/>
                  <a:pt x="12635" y="56"/>
                </a:cubicBezTo>
                <a:cubicBezTo>
                  <a:pt x="12629" y="40"/>
                  <a:pt x="12572" y="19"/>
                  <a:pt x="12491" y="0"/>
                </a:cubicBezTo>
                <a:close/>
                <a:moveTo>
                  <a:pt x="256" y="2867"/>
                </a:moveTo>
                <a:cubicBezTo>
                  <a:pt x="229" y="2937"/>
                  <a:pt x="202" y="3016"/>
                  <a:pt x="175" y="3100"/>
                </a:cubicBezTo>
                <a:cubicBezTo>
                  <a:pt x="189" y="3088"/>
                  <a:pt x="214" y="3030"/>
                  <a:pt x="246" y="2917"/>
                </a:cubicBezTo>
                <a:cubicBezTo>
                  <a:pt x="254" y="2887"/>
                  <a:pt x="251" y="2887"/>
                  <a:pt x="256" y="2867"/>
                </a:cubicBezTo>
                <a:close/>
                <a:moveTo>
                  <a:pt x="21293" y="17669"/>
                </a:moveTo>
                <a:cubicBezTo>
                  <a:pt x="21286" y="17662"/>
                  <a:pt x="21280" y="17718"/>
                  <a:pt x="21280" y="17831"/>
                </a:cubicBezTo>
                <a:cubicBezTo>
                  <a:pt x="21280" y="17981"/>
                  <a:pt x="21290" y="18047"/>
                  <a:pt x="21301" y="17972"/>
                </a:cubicBezTo>
                <a:cubicBezTo>
                  <a:pt x="21311" y="17897"/>
                  <a:pt x="21311" y="17772"/>
                  <a:pt x="21301" y="17697"/>
                </a:cubicBezTo>
                <a:cubicBezTo>
                  <a:pt x="21298" y="17678"/>
                  <a:pt x="21295" y="17671"/>
                  <a:pt x="21293" y="17669"/>
                </a:cubicBezTo>
                <a:close/>
                <a:moveTo>
                  <a:pt x="11484" y="21558"/>
                </a:moveTo>
                <a:cubicBezTo>
                  <a:pt x="11243" y="21558"/>
                  <a:pt x="11004" y="21563"/>
                  <a:pt x="10824" y="21572"/>
                </a:cubicBezTo>
                <a:cubicBezTo>
                  <a:pt x="10464" y="21590"/>
                  <a:pt x="10769" y="21600"/>
                  <a:pt x="11502" y="21600"/>
                </a:cubicBezTo>
                <a:cubicBezTo>
                  <a:pt x="12234" y="21600"/>
                  <a:pt x="12528" y="21590"/>
                  <a:pt x="12155" y="21572"/>
                </a:cubicBezTo>
                <a:cubicBezTo>
                  <a:pt x="11968" y="21563"/>
                  <a:pt x="11726" y="21558"/>
                  <a:pt x="11484" y="21558"/>
                </a:cubicBezTo>
                <a:close/>
              </a:path>
            </a:pathLst>
          </a:custGeom>
          <a:ln w="25400"/>
        </p:spPr>
      </p:pic>
      <p:pic>
        <p:nvPicPr>
          <p:cNvPr id="19" name="unknown.png" descr="unknown.png"/>
          <p:cNvPicPr>
            <a:picLocks noChangeAspect="1"/>
          </p:cNvPicPr>
          <p:nvPr/>
        </p:nvPicPr>
        <p:blipFill>
          <a:blip r:embed="rId7">
            <a:extLst/>
          </a:blip>
          <a:srcRect l="2220" t="54581" r="140" b="3959"/>
          <a:stretch>
            <a:fillRect/>
          </a:stretch>
        </p:blipFill>
        <p:spPr>
          <a:xfrm>
            <a:off x="5299260" y="2618114"/>
            <a:ext cx="3512359" cy="852955"/>
          </a:xfrm>
          <a:prstGeom prst="rect">
            <a:avLst/>
          </a:prstGeom>
          <a:ln w="25400"/>
        </p:spPr>
      </p:pic>
      <p:sp>
        <p:nvSpPr>
          <p:cNvPr id="20" name="Optimizer…"/>
          <p:cNvSpPr txBox="1"/>
          <p:nvPr/>
        </p:nvSpPr>
        <p:spPr>
          <a:xfrm>
            <a:off x="6502399" y="3477902"/>
            <a:ext cx="152598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algn="ctr">
              <a:buClr>
                <a:srgbClr val="000000"/>
              </a:buClr>
              <a:buFont typeface="Helvetica Neue Light"/>
              <a:defRPr sz="3300"/>
            </a:pPr>
            <a:r>
              <a:rPr sz="1600" dirty="0"/>
              <a:t>Optimizer </a:t>
            </a:r>
          </a:p>
          <a:p>
            <a:pPr marL="0" marR="0" algn="ctr">
              <a:buClr>
                <a:srgbClr val="000000"/>
              </a:buClr>
              <a:buFont typeface="Helvetica Neue Light"/>
              <a:defRPr sz="3300"/>
            </a:pPr>
            <a:r>
              <a:rPr sz="1600" dirty="0" err="1"/>
              <a:t>CrewComm</a:t>
            </a:r>
            <a:r>
              <a:rPr sz="1600" dirty="0"/>
              <a:t> </a:t>
            </a:r>
          </a:p>
          <a:p>
            <a:pPr marL="0" marR="0" algn="ctr">
              <a:buClr>
                <a:srgbClr val="000000"/>
              </a:buClr>
              <a:buFont typeface="Helvetica Neue Light"/>
              <a:defRPr sz="3300"/>
            </a:pPr>
            <a:r>
              <a:rPr sz="1600" dirty="0"/>
              <a:t>Enterprise</a:t>
            </a:r>
            <a:r>
              <a:rPr lang="en-PH" sz="1600" dirty="0"/>
              <a:t> + NSD </a:t>
            </a:r>
            <a:endParaRPr sz="1600" dirty="0"/>
          </a:p>
        </p:txBody>
      </p:sp>
      <p:sp>
        <p:nvSpPr>
          <p:cNvPr id="21" name="Optimizer…"/>
          <p:cNvSpPr txBox="1"/>
          <p:nvPr/>
        </p:nvSpPr>
        <p:spPr>
          <a:xfrm>
            <a:off x="999758" y="3588666"/>
            <a:ext cx="112397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algn="ctr">
              <a:buClr>
                <a:srgbClr val="000000"/>
              </a:buClr>
              <a:buFont typeface="Helvetica Neue Light"/>
              <a:defRPr sz="3600"/>
            </a:pPr>
            <a:r>
              <a:rPr sz="1600" dirty="0"/>
              <a:t>Optimizer </a:t>
            </a:r>
          </a:p>
          <a:p>
            <a:pPr marL="0" marR="0" algn="ctr">
              <a:buClr>
                <a:srgbClr val="000000"/>
              </a:buClr>
              <a:buFont typeface="Helvetica Neue Light"/>
              <a:defRPr sz="3600"/>
            </a:pPr>
            <a:r>
              <a:rPr sz="1600" dirty="0" err="1"/>
              <a:t>CrewComm</a:t>
            </a:r>
            <a:endParaRPr sz="1600" dirty="0"/>
          </a:p>
        </p:txBody>
      </p:sp>
      <p:graphicFrame>
        <p:nvGraphicFramePr>
          <p:cNvPr id="22" name="Table"/>
          <p:cNvGraphicFramePr/>
          <p:nvPr>
            <p:extLst>
              <p:ext uri="{D42A27DB-BD31-4B8C-83A1-F6EECF244321}">
                <p14:modId xmlns:p14="http://schemas.microsoft.com/office/powerpoint/2010/main" val="1571191471"/>
              </p:ext>
            </p:extLst>
          </p:nvPr>
        </p:nvGraphicFramePr>
        <p:xfrm>
          <a:off x="55368" y="4483404"/>
          <a:ext cx="8837112" cy="1595120"/>
        </p:xfrm>
        <a:graphic>
          <a:graphicData uri="http://schemas.openxmlformats.org/drawingml/2006/table">
            <a:tbl>
              <a:tblPr/>
              <a:tblGrid>
                <a:gridCol w="277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3710">
                <a:tc>
                  <a:txBody>
                    <a:bodyPr/>
                    <a:lstStyle/>
                    <a:p>
                      <a:pPr marR="40639" defTabSz="914400">
                        <a:tabLst>
                          <a:tab pos="914400" algn="l"/>
                        </a:tabLst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endParaRPr lang="en-PH" sz="1400" dirty="0">
                        <a:latin typeface="+mn-lt"/>
                      </a:endParaRPr>
                    </a:p>
                    <a:p>
                      <a:pPr marR="40639" defTabSz="914400">
                        <a:tabLst>
                          <a:tab pos="914400" algn="l"/>
                        </a:tabLst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latin typeface="+mn-lt"/>
                        </a:rPr>
                        <a:t>Router, Firewall, Hotspot, PBX</a:t>
                      </a:r>
                    </a:p>
                    <a:p>
                      <a:pPr marR="40639" defTabSz="914400">
                        <a:tabLst>
                          <a:tab pos="914400" algn="l"/>
                        </a:tabLst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latin typeface="+mn-lt"/>
                        </a:rPr>
                        <a:t>Ideal For: Voice and E</a:t>
                      </a:r>
                      <a:r>
                        <a:rPr lang="en-PH" sz="1400" dirty="0">
                          <a:latin typeface="+mn-lt"/>
                        </a:rPr>
                        <a:t>-</a:t>
                      </a:r>
                      <a:r>
                        <a:rPr sz="1400" dirty="0">
                          <a:latin typeface="+mn-lt"/>
                        </a:rPr>
                        <a:t>mail</a:t>
                      </a:r>
                      <a:r>
                        <a:rPr lang="en-PH" sz="1400" dirty="0">
                          <a:latin typeface="+mn-lt"/>
                        </a:rPr>
                        <a:t>,</a:t>
                      </a:r>
                    </a:p>
                    <a:p>
                      <a:pPr marR="40639" defTabSz="914400">
                        <a:tabLst>
                          <a:tab pos="914400" algn="l"/>
                        </a:tabLst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latin typeface="+mn-lt"/>
                        </a:rPr>
                        <a:t>Tracking, NMEA+ </a:t>
                      </a:r>
                      <a:r>
                        <a:rPr sz="1400" dirty="0">
                          <a:solidFill>
                            <a:srgbClr val="FF2600"/>
                          </a:solidFill>
                          <a:latin typeface="+mn-lt"/>
                        </a:rPr>
                        <a:t>Manual</a:t>
                      </a:r>
                      <a:r>
                        <a:rPr sz="1400" dirty="0">
                          <a:latin typeface="+mn-lt"/>
                        </a:rPr>
                        <a:t> Switching between Wi-Fi, </a:t>
                      </a:r>
                      <a:r>
                        <a:rPr lang="en-PH" sz="1400" dirty="0">
                          <a:latin typeface="+mn-lt"/>
                        </a:rPr>
                        <a:t>Crew, </a:t>
                      </a:r>
                      <a:r>
                        <a:rPr sz="1400" dirty="0">
                          <a:latin typeface="+mn-lt"/>
                        </a:rPr>
                        <a:t>Cell and Satellite</a:t>
                      </a:r>
                      <a:endParaRPr lang="en-PH" sz="1400" dirty="0">
                        <a:latin typeface="+mn-lt"/>
                      </a:endParaRPr>
                    </a:p>
                    <a:p>
                      <a:pPr marR="40639" defTabSz="914400">
                        <a:tabLst>
                          <a:tab pos="914400" algn="l"/>
                        </a:tabLst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endParaRPr sz="1400" dirty="0">
                        <a:latin typeface="+mn-lt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defTabSz="914400">
                        <a:tabLst>
                          <a:tab pos="914400" algn="l"/>
                        </a:tabLst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latin typeface="+mn-lt"/>
                        </a:rPr>
                        <a:t>Router, Firewall, Hotspot, PBX</a:t>
                      </a:r>
                    </a:p>
                    <a:p>
                      <a:pPr marR="40639" defTabSz="914400">
                        <a:tabLst>
                          <a:tab pos="914400" algn="l"/>
                        </a:tabLst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solidFill>
                            <a:srgbClr val="AC0B11"/>
                          </a:solidFill>
                          <a:latin typeface="+mn-lt"/>
                        </a:rPr>
                        <a:t>with Captive Portal,</a:t>
                      </a:r>
                      <a:r>
                        <a:rPr sz="1400" dirty="0">
                          <a:latin typeface="+mn-lt"/>
                        </a:rPr>
                        <a:t> </a:t>
                      </a:r>
                      <a:r>
                        <a:rPr lang="en-PH" sz="1400" dirty="0">
                          <a:latin typeface="+mn-lt"/>
                        </a:rPr>
                        <a:t> </a:t>
                      </a:r>
                      <a:r>
                        <a:rPr sz="1400" dirty="0">
                          <a:latin typeface="+mn-lt"/>
                        </a:rPr>
                        <a:t>Ideal For: </a:t>
                      </a:r>
                      <a:r>
                        <a:rPr sz="1400" dirty="0">
                          <a:solidFill>
                            <a:srgbClr val="AC0B11"/>
                          </a:solidFill>
                          <a:latin typeface="+mn-lt"/>
                        </a:rPr>
                        <a:t>Web,</a:t>
                      </a:r>
                      <a:r>
                        <a:rPr sz="1400" dirty="0">
                          <a:latin typeface="+mn-lt"/>
                        </a:rPr>
                        <a:t> Voice, Email, Tracking, NMEA, Crew</a:t>
                      </a:r>
                      <a:r>
                        <a:rPr lang="en-PH" sz="1400" dirty="0">
                          <a:latin typeface="+mn-lt"/>
                        </a:rPr>
                        <a:t> </a:t>
                      </a:r>
                      <a:r>
                        <a:rPr sz="1400" dirty="0">
                          <a:latin typeface="+mn-lt"/>
                        </a:rPr>
                        <a:t>+ </a:t>
                      </a:r>
                      <a:r>
                        <a:rPr sz="1400" dirty="0">
                          <a:solidFill>
                            <a:srgbClr val="FF2600"/>
                          </a:solidFill>
                          <a:latin typeface="+mn-lt"/>
                        </a:rPr>
                        <a:t>Automatic</a:t>
                      </a:r>
                      <a:r>
                        <a:rPr sz="1400" dirty="0">
                          <a:latin typeface="+mn-lt"/>
                        </a:rPr>
                        <a:t> Switching between Wi-Fi, Cell and Satellite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latin typeface="+mn-lt"/>
                        </a:rPr>
                        <a:t>Router, Firewall, Hotspot, PBX</a:t>
                      </a:r>
                    </a:p>
                    <a:p>
                      <a:pPr defTabSz="914400">
                        <a:defRPr sz="1600">
                          <a:solidFill>
                            <a:srgbClr val="AC0B11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latin typeface="+mn-lt"/>
                        </a:rPr>
                        <a:t>with Captive Portal and Caching</a:t>
                      </a:r>
                    </a:p>
                    <a:p>
                      <a:pPr defTabSz="914400">
                        <a:defRPr sz="1600">
                          <a:solidFill>
                            <a:srgbClr val="000000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rPr sz="1400" dirty="0">
                          <a:latin typeface="+mn-lt"/>
                        </a:rPr>
                        <a:t>Ideal For: 20+ users, Web, Voice, E</a:t>
                      </a:r>
                      <a:r>
                        <a:rPr lang="en-PH" sz="1400" dirty="0">
                          <a:latin typeface="+mn-lt"/>
                        </a:rPr>
                        <a:t>-</a:t>
                      </a:r>
                      <a:r>
                        <a:rPr sz="1400" dirty="0">
                          <a:latin typeface="+mn-lt"/>
                        </a:rPr>
                        <a:t>mail Tracking, NMEA, Crew</a:t>
                      </a:r>
                      <a:r>
                        <a:rPr lang="en-PH" sz="1400" baseline="0" dirty="0">
                          <a:latin typeface="+mn-lt"/>
                        </a:rPr>
                        <a:t> </a:t>
                      </a:r>
                      <a:r>
                        <a:rPr sz="1400" dirty="0">
                          <a:latin typeface="+mn-lt"/>
                        </a:rPr>
                        <a:t>+ </a:t>
                      </a:r>
                      <a:r>
                        <a:rPr sz="1400" dirty="0">
                          <a:solidFill>
                            <a:srgbClr val="FF2600"/>
                          </a:solidFill>
                          <a:latin typeface="+mn-lt"/>
                        </a:rPr>
                        <a:t>Automatic</a:t>
                      </a:r>
                      <a:r>
                        <a:rPr sz="1400" dirty="0">
                          <a:latin typeface="+mn-lt"/>
                        </a:rPr>
                        <a:t> Switching between Wi-Fi, Cell and satellite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ptimizer…"/>
          <p:cNvSpPr txBox="1"/>
          <p:nvPr/>
        </p:nvSpPr>
        <p:spPr>
          <a:xfrm>
            <a:off x="3282529" y="3482351"/>
            <a:ext cx="123697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algn="ctr">
              <a:buClr>
                <a:srgbClr val="000000"/>
              </a:buClr>
              <a:buFont typeface="Helvetica Neue Light"/>
              <a:defRPr sz="3600"/>
            </a:pPr>
            <a:r>
              <a:rPr sz="1600" dirty="0"/>
              <a:t>Optimizer</a:t>
            </a:r>
          </a:p>
          <a:p>
            <a:pPr marL="0" marR="0" algn="ctr">
              <a:buClr>
                <a:srgbClr val="000000"/>
              </a:buClr>
              <a:buFont typeface="Helvetica Neue Light"/>
              <a:defRPr sz="3600"/>
            </a:pPr>
            <a:r>
              <a:rPr sz="1600" dirty="0" err="1"/>
              <a:t>CrewComm</a:t>
            </a:r>
            <a:r>
              <a:rPr sz="1600" dirty="0"/>
              <a:t> </a:t>
            </a:r>
          </a:p>
          <a:p>
            <a:pPr marL="0" marR="0" algn="ctr">
              <a:buClr>
                <a:srgbClr val="000000"/>
              </a:buClr>
              <a:buFont typeface="Helvetica Neue Light"/>
              <a:defRPr sz="3600"/>
            </a:pPr>
            <a:r>
              <a:rPr sz="1600" dirty="0"/>
              <a:t>Premier + LTE</a:t>
            </a:r>
          </a:p>
        </p:txBody>
      </p:sp>
    </p:spTree>
    <p:extLst>
      <p:ext uri="{BB962C8B-B14F-4D97-AF65-F5344CB8AC3E}">
        <p14:creationId xmlns:p14="http://schemas.microsoft.com/office/powerpoint/2010/main" val="416300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990259"/>
            <a:ext cx="6506483" cy="487748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170431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Rectangle"/>
          <p:cNvSpPr/>
          <p:nvPr/>
        </p:nvSpPr>
        <p:spPr>
          <a:xfrm>
            <a:off x="-257960" y="-6628"/>
            <a:ext cx="10388198" cy="142107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558" name="bristol-bay-oil-fishing_h.jpg" descr="bristol-bay-oil-fishing_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7736" y="1216276"/>
            <a:ext cx="10417974" cy="5860112"/>
          </a:xfrm>
          <a:prstGeom prst="rect">
            <a:avLst/>
          </a:prstGeom>
          <a:ln w="25400"/>
        </p:spPr>
      </p:pic>
      <p:sp>
        <p:nvSpPr>
          <p:cNvPr id="559" name="Case Study: Small Commerci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Case Study: Small Commercial</a:t>
            </a:r>
          </a:p>
        </p:txBody>
      </p:sp>
      <p:sp>
        <p:nvSpPr>
          <p:cNvPr id="560" name="Rectangle"/>
          <p:cNvSpPr/>
          <p:nvPr/>
        </p:nvSpPr>
        <p:spPr>
          <a:xfrm>
            <a:off x="457751" y="1334185"/>
            <a:ext cx="3576381" cy="5386807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561" name="Hardware…"/>
          <p:cNvSpPr txBox="1"/>
          <p:nvPr/>
        </p:nvSpPr>
        <p:spPr>
          <a:xfrm>
            <a:off x="526503" y="1419751"/>
            <a:ext cx="3303790" cy="499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Hardware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Optimizer </a:t>
            </a:r>
            <a:r>
              <a:rPr lang="en-PH" sz="1600" dirty="0" err="1"/>
              <a:t>CrewComm</a:t>
            </a:r>
            <a:r>
              <a:rPr sz="1600" dirty="0"/>
              <a:t> or Premier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$2</a:t>
            </a:r>
            <a:r>
              <a:rPr lang="en-PH" sz="1600" dirty="0"/>
              <a:t>99</a:t>
            </a:r>
            <a:r>
              <a:rPr sz="1600" dirty="0"/>
              <a:t>/$4</a:t>
            </a:r>
            <a:r>
              <a:rPr lang="en-PH" sz="1600" dirty="0"/>
              <a:t>60</a:t>
            </a:r>
            <a:r>
              <a:rPr sz="1600" dirty="0"/>
              <a:t>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Router, Firewall, Wi-Fi 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b="1" dirty="0">
                <a:ea typeface="Helvetica Neue"/>
                <a:cs typeface="Helvetica Neue"/>
                <a:sym typeface="Helvetica Neue"/>
              </a:rPr>
              <a:t>PBX, Email Server, Crew Portal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NMEA, Tracker 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600" dirty="0"/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600" dirty="0"/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Services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 err="1"/>
              <a:t>XGate</a:t>
            </a:r>
            <a:endParaRPr sz="1600" dirty="0"/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PH" sz="1600" dirty="0"/>
              <a:t>CrewCommCenter</a:t>
            </a:r>
            <a:endParaRPr sz="1600" dirty="0"/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$20-100/month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 i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dirty="0"/>
              <a:t>Prepaid Voice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lang="en-PH" sz="1600" dirty="0"/>
              <a:t>Vessel </a:t>
            </a:r>
            <a:r>
              <a:rPr sz="1600" dirty="0"/>
              <a:t>E</a:t>
            </a:r>
            <a:r>
              <a:rPr lang="en-PH" sz="1600" dirty="0"/>
              <a:t>-</a:t>
            </a:r>
            <a:r>
              <a:rPr sz="1600" dirty="0"/>
              <a:t>mail &amp; Photo Sharing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Web Compression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Weather </a:t>
            </a:r>
            <a:r>
              <a:rPr lang="en-PH" sz="1600" dirty="0"/>
              <a:t>–</a:t>
            </a:r>
            <a:r>
              <a:rPr sz="1600" dirty="0"/>
              <a:t> Predict</a:t>
            </a:r>
            <a:r>
              <a:rPr lang="en-PH" sz="1600" dirty="0"/>
              <a:t> </a:t>
            </a:r>
            <a:r>
              <a:rPr sz="1600" dirty="0"/>
              <a:t>Wind Lite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Social - FB, Twitter, Sail</a:t>
            </a:r>
            <a:r>
              <a:rPr lang="en-PH" sz="1600" dirty="0"/>
              <a:t> </a:t>
            </a:r>
            <a:r>
              <a:rPr sz="1600" dirty="0"/>
              <a:t>blogs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Vessel Tracking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 i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PH" sz="1600" dirty="0"/>
              <a:t>Crew </a:t>
            </a:r>
            <a:r>
              <a:rPr sz="1600" dirty="0"/>
              <a:t>SMS, Chat, Crew Email,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 i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dirty="0"/>
              <a:t>News, Announcements</a:t>
            </a:r>
          </a:p>
        </p:txBody>
      </p:sp>
      <p:pic>
        <p:nvPicPr>
          <p:cNvPr id="8" name="Screen Shot 2018-09-25 at 11.38.24 PM.png" descr="Screen Shot 2018-09-25 at 11.38.24 PM.png"/>
          <p:cNvPicPr>
            <a:picLocks noChangeAspect="1"/>
          </p:cNvPicPr>
          <p:nvPr/>
        </p:nvPicPr>
        <p:blipFill>
          <a:blip r:embed="rId4">
            <a:extLst/>
          </a:blip>
          <a:srcRect l="1229" t="4126" r="1434" b="228"/>
          <a:stretch>
            <a:fillRect/>
          </a:stretch>
        </p:blipFill>
        <p:spPr>
          <a:xfrm>
            <a:off x="2177949" y="3140968"/>
            <a:ext cx="1538353" cy="559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4" h="21600" extrusionOk="0">
                <a:moveTo>
                  <a:pt x="12491" y="0"/>
                </a:moveTo>
                <a:cubicBezTo>
                  <a:pt x="11934" y="26"/>
                  <a:pt x="11093" y="32"/>
                  <a:pt x="10252" y="28"/>
                </a:cubicBezTo>
                <a:cubicBezTo>
                  <a:pt x="10251" y="28"/>
                  <a:pt x="10250" y="28"/>
                  <a:pt x="10250" y="28"/>
                </a:cubicBezTo>
                <a:cubicBezTo>
                  <a:pt x="10100" y="92"/>
                  <a:pt x="9645" y="116"/>
                  <a:pt x="8468" y="134"/>
                </a:cubicBezTo>
                <a:cubicBezTo>
                  <a:pt x="7302" y="152"/>
                  <a:pt x="6596" y="199"/>
                  <a:pt x="6566" y="268"/>
                </a:cubicBezTo>
                <a:cubicBezTo>
                  <a:pt x="6538" y="332"/>
                  <a:pt x="6019" y="410"/>
                  <a:pt x="5308" y="451"/>
                </a:cubicBezTo>
                <a:cubicBezTo>
                  <a:pt x="4342" y="507"/>
                  <a:pt x="4137" y="501"/>
                  <a:pt x="4069" y="387"/>
                </a:cubicBezTo>
                <a:cubicBezTo>
                  <a:pt x="4067" y="385"/>
                  <a:pt x="4063" y="383"/>
                  <a:pt x="4061" y="380"/>
                </a:cubicBezTo>
                <a:cubicBezTo>
                  <a:pt x="4056" y="373"/>
                  <a:pt x="4045" y="373"/>
                  <a:pt x="4036" y="366"/>
                </a:cubicBezTo>
                <a:cubicBezTo>
                  <a:pt x="3926" y="313"/>
                  <a:pt x="3559" y="280"/>
                  <a:pt x="3047" y="275"/>
                </a:cubicBezTo>
                <a:cubicBezTo>
                  <a:pt x="2421" y="287"/>
                  <a:pt x="1727" y="361"/>
                  <a:pt x="1650" y="479"/>
                </a:cubicBezTo>
                <a:cubicBezTo>
                  <a:pt x="1474" y="750"/>
                  <a:pt x="1216" y="1392"/>
                  <a:pt x="1159" y="1698"/>
                </a:cubicBezTo>
                <a:cubicBezTo>
                  <a:pt x="1113" y="1948"/>
                  <a:pt x="1057" y="2029"/>
                  <a:pt x="823" y="2177"/>
                </a:cubicBezTo>
                <a:cubicBezTo>
                  <a:pt x="720" y="2242"/>
                  <a:pt x="624" y="2320"/>
                  <a:pt x="539" y="2402"/>
                </a:cubicBezTo>
                <a:cubicBezTo>
                  <a:pt x="475" y="2471"/>
                  <a:pt x="415" y="2544"/>
                  <a:pt x="372" y="2614"/>
                </a:cubicBezTo>
                <a:cubicBezTo>
                  <a:pt x="355" y="2642"/>
                  <a:pt x="337" y="2681"/>
                  <a:pt x="319" y="2719"/>
                </a:cubicBezTo>
                <a:cubicBezTo>
                  <a:pt x="319" y="2721"/>
                  <a:pt x="319" y="2725"/>
                  <a:pt x="319" y="2726"/>
                </a:cubicBezTo>
                <a:cubicBezTo>
                  <a:pt x="319" y="2753"/>
                  <a:pt x="357" y="2735"/>
                  <a:pt x="405" y="2691"/>
                </a:cubicBezTo>
                <a:cubicBezTo>
                  <a:pt x="540" y="2569"/>
                  <a:pt x="2979" y="2702"/>
                  <a:pt x="2991" y="2832"/>
                </a:cubicBezTo>
                <a:cubicBezTo>
                  <a:pt x="2997" y="2902"/>
                  <a:pt x="2548" y="2959"/>
                  <a:pt x="1728" y="2994"/>
                </a:cubicBezTo>
                <a:cubicBezTo>
                  <a:pt x="826" y="3033"/>
                  <a:pt x="429" y="3089"/>
                  <a:pt x="370" y="3184"/>
                </a:cubicBezTo>
                <a:cubicBezTo>
                  <a:pt x="261" y="3359"/>
                  <a:pt x="85" y="3944"/>
                  <a:pt x="36" y="4297"/>
                </a:cubicBezTo>
                <a:cubicBezTo>
                  <a:pt x="7" y="4502"/>
                  <a:pt x="-4" y="5248"/>
                  <a:pt x="1" y="5960"/>
                </a:cubicBezTo>
                <a:cubicBezTo>
                  <a:pt x="5" y="6672"/>
                  <a:pt x="23" y="7349"/>
                  <a:pt x="54" y="7432"/>
                </a:cubicBezTo>
                <a:cubicBezTo>
                  <a:pt x="91" y="7538"/>
                  <a:pt x="98" y="8535"/>
                  <a:pt x="76" y="11962"/>
                </a:cubicBezTo>
                <a:cubicBezTo>
                  <a:pt x="61" y="14380"/>
                  <a:pt x="37" y="16968"/>
                  <a:pt x="23" y="17711"/>
                </a:cubicBezTo>
                <a:cubicBezTo>
                  <a:pt x="-5" y="19247"/>
                  <a:pt x="32" y="19838"/>
                  <a:pt x="193" y="20423"/>
                </a:cubicBezTo>
                <a:cubicBezTo>
                  <a:pt x="410" y="21218"/>
                  <a:pt x="-271" y="21155"/>
                  <a:pt x="8193" y="21220"/>
                </a:cubicBezTo>
                <a:cubicBezTo>
                  <a:pt x="12383" y="21251"/>
                  <a:pt x="16864" y="21278"/>
                  <a:pt x="18151" y="21276"/>
                </a:cubicBezTo>
                <a:cubicBezTo>
                  <a:pt x="20443" y="21273"/>
                  <a:pt x="20489" y="21264"/>
                  <a:pt x="20547" y="21050"/>
                </a:cubicBezTo>
                <a:cubicBezTo>
                  <a:pt x="20579" y="20930"/>
                  <a:pt x="20607" y="20871"/>
                  <a:pt x="20607" y="20917"/>
                </a:cubicBezTo>
                <a:cubicBezTo>
                  <a:pt x="20608" y="20962"/>
                  <a:pt x="20692" y="20840"/>
                  <a:pt x="20795" y="20642"/>
                </a:cubicBezTo>
                <a:cubicBezTo>
                  <a:pt x="21089" y="20072"/>
                  <a:pt x="21156" y="19587"/>
                  <a:pt x="21156" y="18049"/>
                </a:cubicBezTo>
                <a:cubicBezTo>
                  <a:pt x="21156" y="17352"/>
                  <a:pt x="21170" y="16743"/>
                  <a:pt x="21184" y="16704"/>
                </a:cubicBezTo>
                <a:cubicBezTo>
                  <a:pt x="21198" y="16664"/>
                  <a:pt x="21234" y="16686"/>
                  <a:pt x="21263" y="16753"/>
                </a:cubicBezTo>
                <a:cubicBezTo>
                  <a:pt x="21329" y="16906"/>
                  <a:pt x="21327" y="16855"/>
                  <a:pt x="21258" y="16394"/>
                </a:cubicBezTo>
                <a:cubicBezTo>
                  <a:pt x="21214" y="16101"/>
                  <a:pt x="21201" y="15288"/>
                  <a:pt x="21197" y="12589"/>
                </a:cubicBezTo>
                <a:cubicBezTo>
                  <a:pt x="21194" y="10702"/>
                  <a:pt x="21191" y="8890"/>
                  <a:pt x="21189" y="8560"/>
                </a:cubicBezTo>
                <a:cubicBezTo>
                  <a:pt x="21188" y="8385"/>
                  <a:pt x="21197" y="8176"/>
                  <a:pt x="21209" y="7982"/>
                </a:cubicBezTo>
                <a:cubicBezTo>
                  <a:pt x="21209" y="7921"/>
                  <a:pt x="21212" y="7846"/>
                  <a:pt x="21225" y="7757"/>
                </a:cubicBezTo>
                <a:cubicBezTo>
                  <a:pt x="21232" y="7672"/>
                  <a:pt x="21241" y="7599"/>
                  <a:pt x="21250" y="7538"/>
                </a:cubicBezTo>
                <a:cubicBezTo>
                  <a:pt x="21278" y="7351"/>
                  <a:pt x="21298" y="6987"/>
                  <a:pt x="21308" y="6559"/>
                </a:cubicBezTo>
                <a:cubicBezTo>
                  <a:pt x="21310" y="6478"/>
                  <a:pt x="21310" y="6390"/>
                  <a:pt x="21311" y="6305"/>
                </a:cubicBezTo>
                <a:cubicBezTo>
                  <a:pt x="21312" y="6223"/>
                  <a:pt x="21313" y="6136"/>
                  <a:pt x="21313" y="6052"/>
                </a:cubicBezTo>
                <a:cubicBezTo>
                  <a:pt x="21316" y="5458"/>
                  <a:pt x="21305" y="4835"/>
                  <a:pt x="21273" y="4417"/>
                </a:cubicBezTo>
                <a:cubicBezTo>
                  <a:pt x="21239" y="3979"/>
                  <a:pt x="21182" y="3724"/>
                  <a:pt x="21010" y="3205"/>
                </a:cubicBezTo>
                <a:cubicBezTo>
                  <a:pt x="20923" y="2946"/>
                  <a:pt x="20859" y="2756"/>
                  <a:pt x="20795" y="2614"/>
                </a:cubicBezTo>
                <a:cubicBezTo>
                  <a:pt x="20752" y="2528"/>
                  <a:pt x="20708" y="2455"/>
                  <a:pt x="20668" y="2402"/>
                </a:cubicBezTo>
                <a:cubicBezTo>
                  <a:pt x="20622" y="2341"/>
                  <a:pt x="20562" y="2280"/>
                  <a:pt x="20499" y="2226"/>
                </a:cubicBezTo>
                <a:cubicBezTo>
                  <a:pt x="20444" y="2188"/>
                  <a:pt x="20386" y="2154"/>
                  <a:pt x="20311" y="2121"/>
                </a:cubicBezTo>
                <a:cubicBezTo>
                  <a:pt x="20268" y="2101"/>
                  <a:pt x="20231" y="2070"/>
                  <a:pt x="20190" y="2043"/>
                </a:cubicBezTo>
                <a:cubicBezTo>
                  <a:pt x="20159" y="2030"/>
                  <a:pt x="20130" y="2014"/>
                  <a:pt x="20106" y="1994"/>
                </a:cubicBezTo>
                <a:cubicBezTo>
                  <a:pt x="20045" y="1943"/>
                  <a:pt x="19997" y="1890"/>
                  <a:pt x="19980" y="1846"/>
                </a:cubicBezTo>
                <a:cubicBezTo>
                  <a:pt x="19945" y="1759"/>
                  <a:pt x="19907" y="1716"/>
                  <a:pt x="19894" y="1754"/>
                </a:cubicBezTo>
                <a:cubicBezTo>
                  <a:pt x="19880" y="1792"/>
                  <a:pt x="19848" y="1699"/>
                  <a:pt x="19823" y="1550"/>
                </a:cubicBezTo>
                <a:cubicBezTo>
                  <a:pt x="19799" y="1400"/>
                  <a:pt x="19700" y="1146"/>
                  <a:pt x="19605" y="979"/>
                </a:cubicBezTo>
                <a:cubicBezTo>
                  <a:pt x="19565" y="908"/>
                  <a:pt x="19531" y="837"/>
                  <a:pt x="19502" y="775"/>
                </a:cubicBezTo>
                <a:cubicBezTo>
                  <a:pt x="19488" y="776"/>
                  <a:pt x="19473" y="743"/>
                  <a:pt x="19454" y="669"/>
                </a:cubicBezTo>
                <a:cubicBezTo>
                  <a:pt x="19446" y="641"/>
                  <a:pt x="19432" y="609"/>
                  <a:pt x="19418" y="578"/>
                </a:cubicBezTo>
                <a:cubicBezTo>
                  <a:pt x="19384" y="557"/>
                  <a:pt x="19355" y="533"/>
                  <a:pt x="19337" y="493"/>
                </a:cubicBezTo>
                <a:cubicBezTo>
                  <a:pt x="19288" y="378"/>
                  <a:pt x="18577" y="289"/>
                  <a:pt x="17936" y="268"/>
                </a:cubicBezTo>
                <a:cubicBezTo>
                  <a:pt x="17411" y="276"/>
                  <a:pt x="16920" y="318"/>
                  <a:pt x="16903" y="395"/>
                </a:cubicBezTo>
                <a:cubicBezTo>
                  <a:pt x="16893" y="441"/>
                  <a:pt x="16764" y="457"/>
                  <a:pt x="16567" y="465"/>
                </a:cubicBezTo>
                <a:cubicBezTo>
                  <a:pt x="16413" y="478"/>
                  <a:pt x="16205" y="481"/>
                  <a:pt x="15993" y="479"/>
                </a:cubicBezTo>
                <a:cubicBezTo>
                  <a:pt x="15899" y="483"/>
                  <a:pt x="15818" y="486"/>
                  <a:pt x="15674" y="486"/>
                </a:cubicBezTo>
                <a:cubicBezTo>
                  <a:pt x="14680" y="486"/>
                  <a:pt x="14462" y="457"/>
                  <a:pt x="14399" y="324"/>
                </a:cubicBezTo>
                <a:cubicBezTo>
                  <a:pt x="14392" y="310"/>
                  <a:pt x="14383" y="301"/>
                  <a:pt x="14373" y="289"/>
                </a:cubicBezTo>
                <a:cubicBezTo>
                  <a:pt x="14373" y="287"/>
                  <a:pt x="14369" y="283"/>
                  <a:pt x="14368" y="282"/>
                </a:cubicBezTo>
                <a:cubicBezTo>
                  <a:pt x="14368" y="281"/>
                  <a:pt x="14366" y="283"/>
                  <a:pt x="14366" y="282"/>
                </a:cubicBezTo>
                <a:cubicBezTo>
                  <a:pt x="14281" y="191"/>
                  <a:pt x="14074" y="164"/>
                  <a:pt x="13498" y="162"/>
                </a:cubicBezTo>
                <a:cubicBezTo>
                  <a:pt x="13028" y="160"/>
                  <a:pt x="12657" y="116"/>
                  <a:pt x="12635" y="56"/>
                </a:cubicBezTo>
                <a:cubicBezTo>
                  <a:pt x="12629" y="40"/>
                  <a:pt x="12572" y="19"/>
                  <a:pt x="12491" y="0"/>
                </a:cubicBezTo>
                <a:close/>
                <a:moveTo>
                  <a:pt x="256" y="2867"/>
                </a:moveTo>
                <a:cubicBezTo>
                  <a:pt x="229" y="2937"/>
                  <a:pt x="202" y="3016"/>
                  <a:pt x="175" y="3100"/>
                </a:cubicBezTo>
                <a:cubicBezTo>
                  <a:pt x="189" y="3088"/>
                  <a:pt x="214" y="3030"/>
                  <a:pt x="246" y="2917"/>
                </a:cubicBezTo>
                <a:cubicBezTo>
                  <a:pt x="254" y="2887"/>
                  <a:pt x="251" y="2887"/>
                  <a:pt x="256" y="2867"/>
                </a:cubicBezTo>
                <a:close/>
                <a:moveTo>
                  <a:pt x="21293" y="17669"/>
                </a:moveTo>
                <a:cubicBezTo>
                  <a:pt x="21286" y="17662"/>
                  <a:pt x="21280" y="17718"/>
                  <a:pt x="21280" y="17831"/>
                </a:cubicBezTo>
                <a:cubicBezTo>
                  <a:pt x="21280" y="17981"/>
                  <a:pt x="21290" y="18047"/>
                  <a:pt x="21301" y="17972"/>
                </a:cubicBezTo>
                <a:cubicBezTo>
                  <a:pt x="21311" y="17897"/>
                  <a:pt x="21311" y="17772"/>
                  <a:pt x="21301" y="17697"/>
                </a:cubicBezTo>
                <a:cubicBezTo>
                  <a:pt x="21298" y="17678"/>
                  <a:pt x="21295" y="17671"/>
                  <a:pt x="21293" y="17669"/>
                </a:cubicBezTo>
                <a:close/>
                <a:moveTo>
                  <a:pt x="11484" y="21558"/>
                </a:moveTo>
                <a:cubicBezTo>
                  <a:pt x="11243" y="21558"/>
                  <a:pt x="11004" y="21563"/>
                  <a:pt x="10824" y="21572"/>
                </a:cubicBezTo>
                <a:cubicBezTo>
                  <a:pt x="10464" y="21590"/>
                  <a:pt x="10769" y="21600"/>
                  <a:pt x="11502" y="21600"/>
                </a:cubicBezTo>
                <a:cubicBezTo>
                  <a:pt x="12234" y="21600"/>
                  <a:pt x="12528" y="21590"/>
                  <a:pt x="12155" y="21572"/>
                </a:cubicBezTo>
                <a:cubicBezTo>
                  <a:pt x="11968" y="21563"/>
                  <a:pt x="11726" y="21558"/>
                  <a:pt x="11484" y="21558"/>
                </a:cubicBezTo>
                <a:close/>
              </a:path>
            </a:pathLst>
          </a:custGeom>
          <a:ln w="25400"/>
        </p:spPr>
      </p:pic>
    </p:spTree>
    <p:extLst>
      <p:ext uri="{BB962C8B-B14F-4D97-AF65-F5344CB8AC3E}">
        <p14:creationId xmlns:p14="http://schemas.microsoft.com/office/powerpoint/2010/main" val="1041952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OceanNovaOnIce.jpg" descr="OceanNovaOnI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099" y="-10187"/>
            <a:ext cx="11095219" cy="7396812"/>
          </a:xfrm>
          <a:prstGeom prst="rect">
            <a:avLst/>
          </a:prstGeom>
          <a:ln w="25400"/>
        </p:spPr>
      </p:pic>
      <p:sp>
        <p:nvSpPr>
          <p:cNvPr id="565" name="Rectangle"/>
          <p:cNvSpPr/>
          <p:nvPr/>
        </p:nvSpPr>
        <p:spPr>
          <a:xfrm>
            <a:off x="-66099" y="-6628"/>
            <a:ext cx="11095219" cy="122769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566" name="Case Study: Large Commerci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Case Study: Large Commercial</a:t>
            </a:r>
          </a:p>
        </p:txBody>
      </p:sp>
      <p:sp>
        <p:nvSpPr>
          <p:cNvPr id="567" name="Rectangle"/>
          <p:cNvSpPr/>
          <p:nvPr/>
        </p:nvSpPr>
        <p:spPr>
          <a:xfrm>
            <a:off x="457751" y="1334185"/>
            <a:ext cx="3576381" cy="5386807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568" name="Hardware…"/>
          <p:cNvSpPr txBox="1"/>
          <p:nvPr/>
        </p:nvSpPr>
        <p:spPr>
          <a:xfrm>
            <a:off x="499506" y="1529307"/>
            <a:ext cx="3022239" cy="499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Hardware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Optimizer Enterprise 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$1199-2099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Router, Firewall, Wi-Fi 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>
                <a:ea typeface="Helvetica Neue"/>
                <a:cs typeface="Helvetica Neue"/>
                <a:sym typeface="Helvetica Neue"/>
              </a:rPr>
              <a:t>PBX, E</a:t>
            </a:r>
            <a:r>
              <a:rPr lang="en-PH" sz="1600" dirty="0">
                <a:ea typeface="Helvetica Neue"/>
                <a:cs typeface="Helvetica Neue"/>
                <a:sym typeface="Helvetica Neue"/>
              </a:rPr>
              <a:t>-</a:t>
            </a:r>
            <a:r>
              <a:rPr sz="1600" dirty="0">
                <a:ea typeface="Helvetica Neue"/>
                <a:cs typeface="Helvetica Neue"/>
                <a:sym typeface="Helvetica Neue"/>
              </a:rPr>
              <a:t>mail Server, </a:t>
            </a:r>
            <a:r>
              <a:rPr lang="en-PH" sz="1600" dirty="0">
                <a:ea typeface="Helvetica Neue"/>
                <a:cs typeface="Helvetica Neue"/>
                <a:sym typeface="Helvetica Neue"/>
              </a:rPr>
              <a:t>Passengers &amp;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>
                <a:ea typeface="Helvetica Neue"/>
                <a:cs typeface="Helvetica Neue"/>
                <a:sym typeface="Helvetica Neue"/>
              </a:rPr>
              <a:t>Crew Portal</a:t>
            </a:r>
            <a:r>
              <a:rPr lang="en-PH" sz="1600" dirty="0">
                <a:ea typeface="Helvetica Neue"/>
                <a:cs typeface="Helvetica Neue"/>
                <a:sym typeface="Helvetica Neue"/>
              </a:rPr>
              <a:t>s</a:t>
            </a:r>
            <a:endParaRPr sz="1600" dirty="0">
              <a:ea typeface="Helvetica Neue"/>
              <a:cs typeface="Helvetica Neue"/>
              <a:sym typeface="Helvetica Neue"/>
            </a:endParaRP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NMEA, Tracker 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600" dirty="0"/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/>
              <a:t>Services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 dirty="0" err="1"/>
              <a:t>XGate</a:t>
            </a:r>
            <a:endParaRPr sz="1600" dirty="0"/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PH" sz="1600" dirty="0"/>
              <a:t>CrewCommCenter</a:t>
            </a: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PH" sz="1600" dirty="0"/>
              <a:t>$80-100/month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 i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dirty="0"/>
              <a:t>Prepaid Voice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Email &amp; Photo Sharing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Web Compression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Weather </a:t>
            </a:r>
            <a:r>
              <a:rPr lang="en-PH" sz="1600" dirty="0"/>
              <a:t>–</a:t>
            </a:r>
            <a:r>
              <a:rPr sz="1600" dirty="0"/>
              <a:t> Predict</a:t>
            </a:r>
            <a:r>
              <a:rPr lang="en-PH" sz="1600" dirty="0"/>
              <a:t> </a:t>
            </a:r>
            <a:r>
              <a:rPr sz="1600" dirty="0"/>
              <a:t>Wind Lite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Social - FB, Twitter, Sail</a:t>
            </a:r>
            <a:r>
              <a:rPr lang="en-PH" sz="1600" dirty="0"/>
              <a:t> </a:t>
            </a:r>
            <a:r>
              <a:rPr sz="1600" dirty="0"/>
              <a:t>blogs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>
                <a:solidFill>
                  <a:srgbClr val="FFFFFF"/>
                </a:solidFill>
              </a:defRPr>
            </a:pPr>
            <a:r>
              <a:rPr sz="1600" dirty="0"/>
              <a:t>Vessel Tracking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 i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PH" sz="1600" dirty="0"/>
              <a:t>Crew </a:t>
            </a:r>
            <a:r>
              <a:rPr sz="1600" dirty="0"/>
              <a:t>SMS, Chat, E</a:t>
            </a:r>
            <a:r>
              <a:rPr lang="en-PH" sz="1600" dirty="0"/>
              <a:t>-</a:t>
            </a:r>
            <a:r>
              <a:rPr sz="1600" dirty="0"/>
              <a:t>mail, </a:t>
            </a:r>
          </a:p>
          <a:p>
            <a:pPr marL="201666" indent="-173092">
              <a:buClr>
                <a:srgbClr val="737373"/>
              </a:buClr>
              <a:buSzPct val="100000"/>
              <a:buFont typeface="Helvetica Neue"/>
              <a:buChar char="•"/>
              <a:defRPr sz="2400" i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dirty="0"/>
              <a:t>News, Announcements</a:t>
            </a:r>
          </a:p>
        </p:txBody>
      </p:sp>
      <p:pic>
        <p:nvPicPr>
          <p:cNvPr id="569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rcRect l="2220" t="54581" r="140" b="3959"/>
          <a:stretch>
            <a:fillRect/>
          </a:stretch>
        </p:blipFill>
        <p:spPr>
          <a:xfrm>
            <a:off x="1923455" y="3457598"/>
            <a:ext cx="1899335" cy="461242"/>
          </a:xfrm>
          <a:prstGeom prst="rect">
            <a:avLst/>
          </a:prstGeom>
          <a:ln w="25400"/>
        </p:spPr>
      </p:pic>
    </p:spTree>
    <p:extLst>
      <p:ext uri="{BB962C8B-B14F-4D97-AF65-F5344CB8AC3E}">
        <p14:creationId xmlns:p14="http://schemas.microsoft.com/office/powerpoint/2010/main" val="29219925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- Easy to install…"/>
          <p:cNvSpPr txBox="1">
            <a:spLocks noGrp="1"/>
          </p:cNvSpPr>
          <p:nvPr>
            <p:ph type="body" sz="quarter" idx="1"/>
          </p:nvPr>
        </p:nvSpPr>
        <p:spPr>
          <a:xfrm>
            <a:off x="814021" y="2007307"/>
            <a:ext cx="3368262" cy="1612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spcBef>
                <a:spcPts val="1125"/>
              </a:spcBef>
              <a:buNone/>
              <a:defRPr sz="2300">
                <a:solidFill>
                  <a:srgbClr val="000000"/>
                </a:solidFill>
                <a:uFillTx/>
              </a:defRPr>
            </a:pPr>
            <a:r>
              <a:rPr sz="1400" dirty="0">
                <a:latin typeface="+mn-lt"/>
              </a:rPr>
              <a:t>- Easy to install </a:t>
            </a:r>
          </a:p>
          <a:p>
            <a:pPr marL="0" indent="0" defTabSz="321457">
              <a:spcBef>
                <a:spcPts val="1125"/>
              </a:spcBef>
              <a:buNone/>
              <a:defRPr sz="2300">
                <a:solidFill>
                  <a:srgbClr val="000000"/>
                </a:solidFill>
                <a:uFillTx/>
              </a:defRPr>
            </a:pPr>
            <a:r>
              <a:rPr sz="1400" dirty="0">
                <a:latin typeface="+mn-lt"/>
              </a:rPr>
              <a:t>- Easy to Support </a:t>
            </a:r>
          </a:p>
          <a:p>
            <a:pPr marL="0" indent="0" defTabSz="321457">
              <a:spcBef>
                <a:spcPts val="1125"/>
              </a:spcBef>
              <a:buNone/>
              <a:defRPr sz="2300">
                <a:solidFill>
                  <a:srgbClr val="000000"/>
                </a:solidFill>
                <a:uFillTx/>
              </a:defRPr>
            </a:pPr>
            <a:r>
              <a:rPr sz="1400" dirty="0">
                <a:latin typeface="+mn-lt"/>
              </a:rPr>
              <a:t>- Full Optimizer Enterprise Router</a:t>
            </a:r>
          </a:p>
          <a:p>
            <a:pPr marL="0" indent="0" defTabSz="321457">
              <a:spcBef>
                <a:spcPts val="1125"/>
              </a:spcBef>
              <a:buNone/>
              <a:defRPr sz="2300">
                <a:solidFill>
                  <a:srgbClr val="000000"/>
                </a:solidFill>
                <a:uFillTx/>
              </a:defRPr>
            </a:pPr>
            <a:r>
              <a:rPr sz="1400" dirty="0">
                <a:latin typeface="+mn-lt"/>
              </a:rPr>
              <a:t>- No External Switch Required</a:t>
            </a:r>
          </a:p>
        </p:txBody>
      </p:sp>
      <p:sp>
        <p:nvSpPr>
          <p:cNvPr id="576" name="Social Media Pos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Social Media Posting</a:t>
            </a:r>
          </a:p>
        </p:txBody>
      </p:sp>
      <p:sp>
        <p:nvSpPr>
          <p:cNvPr id="577" name="Rectangle"/>
          <p:cNvSpPr/>
          <p:nvPr/>
        </p:nvSpPr>
        <p:spPr>
          <a:xfrm>
            <a:off x="-11289" y="-6628"/>
            <a:ext cx="9166577" cy="142107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578" name="RedPort Optimizer NSD"/>
          <p:cNvSpPr txBox="1"/>
          <p:nvPr/>
        </p:nvSpPr>
        <p:spPr>
          <a:xfrm>
            <a:off x="580716" y="1299629"/>
            <a:ext cx="8340328" cy="585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b"/>
          <a:lstStyle>
            <a:lvl1pPr marL="0" marR="0">
              <a:defRPr sz="4200">
                <a:solidFill>
                  <a:srgbClr val="FFFFFF"/>
                </a:solidFill>
              </a:defRPr>
            </a:lvl1pPr>
          </a:lstStyle>
          <a:p>
            <a:r>
              <a:rPr sz="18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RedPort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Optimizer </a:t>
            </a:r>
            <a:r>
              <a:rPr lang="en-PH" sz="1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Enterprise 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NSD</a:t>
            </a:r>
          </a:p>
        </p:txBody>
      </p:sp>
      <p:pic>
        <p:nvPicPr>
          <p:cNvPr id="579" name="RedPort-Optimizer-Enterprise-NSD-RBG.jpg" descr="RedPort-Optimizer-Enterprise-NSD-RB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289" y="4223218"/>
            <a:ext cx="9155289" cy="2640949"/>
          </a:xfrm>
          <a:prstGeom prst="rect">
            <a:avLst/>
          </a:prstGeom>
          <a:ln w="25400"/>
        </p:spPr>
      </p:pic>
      <p:sp>
        <p:nvSpPr>
          <p:cNvPr id="580" name="- Half-Depth 1U Rack Supports ALL Vessels…"/>
          <p:cNvSpPr txBox="1"/>
          <p:nvPr/>
        </p:nvSpPr>
        <p:spPr>
          <a:xfrm>
            <a:off x="4556343" y="2031691"/>
            <a:ext cx="4411012" cy="161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defTabSz="321457">
              <a:spcBef>
                <a:spcPts val="1125"/>
              </a:spcBef>
              <a:defRPr sz="2300">
                <a:uFillTx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-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Half-Depth 1U Rack Supports ALL Vessels</a:t>
            </a:r>
          </a:p>
          <a:p>
            <a:pPr defTabSz="321457">
              <a:spcBef>
                <a:spcPts val="1125"/>
              </a:spcBef>
              <a:defRPr sz="2300">
                <a:uFillTx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- CrewCommCenter </a:t>
            </a:r>
          </a:p>
          <a:p>
            <a:pPr defTabSz="321457">
              <a:spcBef>
                <a:spcPts val="1125"/>
              </a:spcBef>
              <a:defRPr sz="2300">
                <a:uFillTx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- Fleet Secure</a:t>
            </a:r>
          </a:p>
          <a:p>
            <a:pPr defTabSz="321457">
              <a:spcBef>
                <a:spcPts val="1125"/>
              </a:spcBef>
              <a:defRPr sz="2300">
                <a:uFillTx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- Fleet Edge </a:t>
            </a:r>
          </a:p>
        </p:txBody>
      </p:sp>
      <p:sp>
        <p:nvSpPr>
          <p:cNvPr id="581" name="One of only two future platforms…"/>
          <p:cNvSpPr txBox="1"/>
          <p:nvPr/>
        </p:nvSpPr>
        <p:spPr>
          <a:xfrm>
            <a:off x="1007156" y="3770920"/>
            <a:ext cx="7129690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b="1" dirty="0">
                <a:latin typeface="+mj-lt"/>
              </a:rPr>
              <a:t>One of only two future platforms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66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6561" y="1076958"/>
            <a:ext cx="8003232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GB" sz="1800" dirty="0">
                <a:latin typeface="+mn-lt"/>
              </a:rPr>
              <a:t>A stand alone solution</a:t>
            </a:r>
            <a:endParaRPr lang="en-US" sz="1800" dirty="0">
              <a:latin typeface="+mn-lt"/>
            </a:endParaRPr>
          </a:p>
        </p:txBody>
      </p:sp>
      <p:pic>
        <p:nvPicPr>
          <p:cNvPr id="9" name="Picture 9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3438" y="1643063"/>
            <a:ext cx="15335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22"/>
          <p:cNvSpPr>
            <a:spLocks noChangeArrowheads="1"/>
          </p:cNvSpPr>
          <p:nvPr/>
        </p:nvSpPr>
        <p:spPr bwMode="auto">
          <a:xfrm>
            <a:off x="1907704" y="2930525"/>
            <a:ext cx="769939" cy="14700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ounded Rectangle 22"/>
          <p:cNvSpPr>
            <a:spLocks noChangeArrowheads="1"/>
          </p:cNvSpPr>
          <p:nvPr/>
        </p:nvSpPr>
        <p:spPr bwMode="auto">
          <a:xfrm>
            <a:off x="96838" y="2933700"/>
            <a:ext cx="1612273" cy="2324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ounded Rectangle 22"/>
          <p:cNvSpPr>
            <a:spLocks noChangeArrowheads="1"/>
          </p:cNvSpPr>
          <p:nvPr/>
        </p:nvSpPr>
        <p:spPr bwMode="auto">
          <a:xfrm>
            <a:off x="4205574" y="2938463"/>
            <a:ext cx="973137" cy="10487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ounded Rectangle 22"/>
          <p:cNvSpPr>
            <a:spLocks noChangeArrowheads="1"/>
          </p:cNvSpPr>
          <p:nvPr/>
        </p:nvSpPr>
        <p:spPr bwMode="auto">
          <a:xfrm>
            <a:off x="2949575" y="2930525"/>
            <a:ext cx="871538" cy="10525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9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3268" y="1654874"/>
            <a:ext cx="15335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1" descr="http://www.freeclipartnow.com/d/16593-2/satellite-d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425" y="3076575"/>
            <a:ext cx="457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8" descr="http://www.tightsolutions.com/Images/server%20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3081338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1944551" y="3683000"/>
            <a:ext cx="7552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Satcom Terminal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-102697" y="4831327"/>
            <a:ext cx="119221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Crew devices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4160639" y="3717032"/>
            <a:ext cx="9874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Trench 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2295525" y="2312988"/>
            <a:ext cx="989013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Satellite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924175" y="3706813"/>
            <a:ext cx="98742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SAS</a:t>
            </a:r>
          </a:p>
        </p:txBody>
      </p:sp>
      <p:cxnSp>
        <p:nvCxnSpPr>
          <p:cNvPr id="25" name="Straight Connector 44"/>
          <p:cNvCxnSpPr>
            <a:cxnSpLocks noChangeShapeType="1"/>
            <a:stCxn id="23" idx="2"/>
            <a:endCxn id="14" idx="0"/>
          </p:cNvCxnSpPr>
          <p:nvPr/>
        </p:nvCxnSpPr>
        <p:spPr bwMode="auto">
          <a:xfrm>
            <a:off x="2790032" y="2559050"/>
            <a:ext cx="595312" cy="371475"/>
          </a:xfrm>
          <a:prstGeom prst="line">
            <a:avLst/>
          </a:prstGeom>
          <a:ln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6"/>
          <p:cNvCxnSpPr>
            <a:cxnSpLocks noChangeShapeType="1"/>
            <a:stCxn id="23" idx="2"/>
            <a:endCxn id="10" idx="0"/>
          </p:cNvCxnSpPr>
          <p:nvPr/>
        </p:nvCxnSpPr>
        <p:spPr bwMode="auto">
          <a:xfrm flipH="1">
            <a:off x="2292674" y="2559050"/>
            <a:ext cx="497358" cy="371475"/>
          </a:xfrm>
          <a:prstGeom prst="line">
            <a:avLst/>
          </a:prstGeom>
          <a:ln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92"/>
          <p:cNvCxnSpPr>
            <a:cxnSpLocks noChangeShapeType="1"/>
          </p:cNvCxnSpPr>
          <p:nvPr/>
        </p:nvCxnSpPr>
        <p:spPr bwMode="auto">
          <a:xfrm>
            <a:off x="3787081" y="3494562"/>
            <a:ext cx="424879" cy="644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538"/>
          <p:cNvSpPr>
            <a:spLocks noChangeArrowheads="1"/>
          </p:cNvSpPr>
          <p:nvPr/>
        </p:nvSpPr>
        <p:spPr bwMode="auto">
          <a:xfrm>
            <a:off x="466725" y="5481638"/>
            <a:ext cx="8170863" cy="757624"/>
          </a:xfrm>
          <a:prstGeom prst="leftRightArrow">
            <a:avLst>
              <a:gd name="adj1" fmla="val 50000"/>
              <a:gd name="adj2" fmla="val 50011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An End-to-End Satellite Communication Solution</a:t>
            </a:r>
            <a:endParaRPr lang="en-CA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9000" y="3748088"/>
            <a:ext cx="2762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7709" y="3052763"/>
            <a:ext cx="600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8" descr="http://www.tightsolutions.com/Images/server%20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1955" y="3038475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6881434" y="3733069"/>
            <a:ext cx="9874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SMSGlobal servers</a:t>
            </a:r>
          </a:p>
        </p:txBody>
      </p:sp>
      <p:sp>
        <p:nvSpPr>
          <p:cNvPr id="36" name="Rounded Rectangle 22"/>
          <p:cNvSpPr>
            <a:spLocks noChangeArrowheads="1"/>
          </p:cNvSpPr>
          <p:nvPr/>
        </p:nvSpPr>
        <p:spPr bwMode="auto">
          <a:xfrm>
            <a:off x="5652120" y="3014663"/>
            <a:ext cx="1019175" cy="10525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7" name="Picture 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1173" y="3186907"/>
            <a:ext cx="730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702585" y="3741166"/>
            <a:ext cx="9874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Internet</a:t>
            </a:r>
          </a:p>
        </p:txBody>
      </p:sp>
      <p:cxnSp>
        <p:nvCxnSpPr>
          <p:cNvPr id="40" name="Straight Arrow Connector 92"/>
          <p:cNvCxnSpPr>
            <a:cxnSpLocks noChangeShapeType="1"/>
          </p:cNvCxnSpPr>
          <p:nvPr/>
        </p:nvCxnSpPr>
        <p:spPr bwMode="auto">
          <a:xfrm>
            <a:off x="7635875" y="3086100"/>
            <a:ext cx="45720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22"/>
          <p:cNvSpPr>
            <a:spLocks noChangeArrowheads="1"/>
          </p:cNvSpPr>
          <p:nvPr/>
        </p:nvSpPr>
        <p:spPr bwMode="auto">
          <a:xfrm>
            <a:off x="8150225" y="2448495"/>
            <a:ext cx="719138" cy="8765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8197850" y="2924944"/>
            <a:ext cx="6635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Crew Contact</a:t>
            </a:r>
          </a:p>
        </p:txBody>
      </p:sp>
      <p:pic>
        <p:nvPicPr>
          <p:cNvPr id="43" name="Picture 947" descr="U:\clipart\lapto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56588" y="2492896"/>
            <a:ext cx="481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22"/>
          <p:cNvSpPr>
            <a:spLocks noChangeArrowheads="1"/>
          </p:cNvSpPr>
          <p:nvPr/>
        </p:nvSpPr>
        <p:spPr bwMode="auto">
          <a:xfrm>
            <a:off x="5869086" y="4365104"/>
            <a:ext cx="719138" cy="10525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5880100" y="4936718"/>
            <a:ext cx="730250" cy="41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Business Solutions</a:t>
            </a:r>
          </a:p>
        </p:txBody>
      </p:sp>
      <p:pic>
        <p:nvPicPr>
          <p:cNvPr id="46" name="Picture 138" descr="http://www.tightsolutions.com/Images/server%20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9804" y="4400550"/>
            <a:ext cx="5064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92"/>
          <p:cNvCxnSpPr>
            <a:cxnSpLocks noChangeShapeType="1"/>
          </p:cNvCxnSpPr>
          <p:nvPr/>
        </p:nvCxnSpPr>
        <p:spPr bwMode="auto">
          <a:xfrm>
            <a:off x="7654925" y="3717032"/>
            <a:ext cx="45720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92"/>
          <p:cNvCxnSpPr>
            <a:cxnSpLocks noChangeShapeType="1"/>
          </p:cNvCxnSpPr>
          <p:nvPr/>
        </p:nvCxnSpPr>
        <p:spPr bwMode="auto">
          <a:xfrm>
            <a:off x="6732240" y="3483548"/>
            <a:ext cx="36195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" y="4345111"/>
            <a:ext cx="679043" cy="510037"/>
          </a:xfrm>
          <a:prstGeom prst="rect">
            <a:avLst/>
          </a:prstGeom>
        </p:spPr>
      </p:pic>
      <p:cxnSp>
        <p:nvCxnSpPr>
          <p:cNvPr id="55" name="Straight Arrow Connector 93"/>
          <p:cNvCxnSpPr>
            <a:cxnSpLocks noChangeShapeType="1"/>
          </p:cNvCxnSpPr>
          <p:nvPr/>
        </p:nvCxnSpPr>
        <p:spPr bwMode="auto">
          <a:xfrm flipV="1">
            <a:off x="539552" y="3952092"/>
            <a:ext cx="0" cy="26899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22"/>
          <p:cNvSpPr>
            <a:spLocks noChangeArrowheads="1"/>
          </p:cNvSpPr>
          <p:nvPr/>
        </p:nvSpPr>
        <p:spPr bwMode="auto">
          <a:xfrm>
            <a:off x="8170068" y="3429000"/>
            <a:ext cx="719138" cy="11921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8" name="Straight Arrow Connector 92"/>
          <p:cNvCxnSpPr>
            <a:cxnSpLocks noChangeShapeType="1"/>
          </p:cNvCxnSpPr>
          <p:nvPr/>
        </p:nvCxnSpPr>
        <p:spPr bwMode="auto">
          <a:xfrm>
            <a:off x="1678570" y="3507454"/>
            <a:ext cx="221965" cy="0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92"/>
          <p:cNvCxnSpPr>
            <a:cxnSpLocks noChangeShapeType="1"/>
          </p:cNvCxnSpPr>
          <p:nvPr/>
        </p:nvCxnSpPr>
        <p:spPr bwMode="auto">
          <a:xfrm>
            <a:off x="5220072" y="3501008"/>
            <a:ext cx="45720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92"/>
          <p:cNvCxnSpPr>
            <a:cxnSpLocks noChangeShapeType="1"/>
          </p:cNvCxnSpPr>
          <p:nvPr/>
        </p:nvCxnSpPr>
        <p:spPr bwMode="auto">
          <a:xfrm flipH="1">
            <a:off x="6224978" y="4077072"/>
            <a:ext cx="3206" cy="29717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12759" b="4275"/>
          <a:stretch/>
        </p:blipFill>
        <p:spPr>
          <a:xfrm>
            <a:off x="8246162" y="3501008"/>
            <a:ext cx="540000" cy="770784"/>
          </a:xfrm>
          <a:prstGeom prst="rect">
            <a:avLst/>
          </a:prstGeom>
        </p:spPr>
      </p:pic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178006" y="4221088"/>
            <a:ext cx="6635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Crew Contact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841215" y="4850696"/>
            <a:ext cx="799257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Business Network</a:t>
            </a:r>
          </a:p>
          <a:p>
            <a:pPr algn="ctr">
              <a:spcBef>
                <a:spcPct val="50000"/>
              </a:spcBef>
              <a:defRPr/>
            </a:pP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79" name="Picture 947" descr="U:\clipart\lapto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8845" y="4343414"/>
            <a:ext cx="481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cxnSp>
        <p:nvCxnSpPr>
          <p:cNvPr id="59" name="Straight Arrow Connector 93"/>
          <p:cNvCxnSpPr>
            <a:cxnSpLocks noChangeShapeType="1"/>
          </p:cNvCxnSpPr>
          <p:nvPr/>
        </p:nvCxnSpPr>
        <p:spPr bwMode="auto">
          <a:xfrm flipV="1">
            <a:off x="1229698" y="3952092"/>
            <a:ext cx="0" cy="26899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Content Placeholder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  <p:pic>
        <p:nvPicPr>
          <p:cNvPr id="57" name="Screen Shot 2018-09-25 at 11.36.31 PM.png" descr="Screen Shot 2018-09-25 at 11.36.31 PM.png"/>
          <p:cNvPicPr>
            <a:picLocks noChangeAspect="1"/>
          </p:cNvPicPr>
          <p:nvPr/>
        </p:nvPicPr>
        <p:blipFill>
          <a:blip r:embed="rId13">
            <a:extLst/>
          </a:blip>
          <a:srcRect l="2065" t="5163" r="2275" b="73"/>
          <a:stretch>
            <a:fillRect/>
          </a:stretch>
        </p:blipFill>
        <p:spPr>
          <a:xfrm>
            <a:off x="403215" y="3300870"/>
            <a:ext cx="985497" cy="486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6" extrusionOk="0">
                <a:moveTo>
                  <a:pt x="3747" y="0"/>
                </a:moveTo>
                <a:lnTo>
                  <a:pt x="2653" y="21"/>
                </a:lnTo>
                <a:cubicBezTo>
                  <a:pt x="1914" y="49"/>
                  <a:pt x="1416" y="81"/>
                  <a:pt x="1385" y="107"/>
                </a:cubicBezTo>
                <a:cubicBezTo>
                  <a:pt x="1237" y="233"/>
                  <a:pt x="1082" y="910"/>
                  <a:pt x="1158" y="1097"/>
                </a:cubicBezTo>
                <a:cubicBezTo>
                  <a:pt x="1209" y="1220"/>
                  <a:pt x="1106" y="1444"/>
                  <a:pt x="967" y="1606"/>
                </a:cubicBezTo>
                <a:cubicBezTo>
                  <a:pt x="901" y="1725"/>
                  <a:pt x="833" y="1778"/>
                  <a:pt x="719" y="1793"/>
                </a:cubicBezTo>
                <a:cubicBezTo>
                  <a:pt x="706" y="1795"/>
                  <a:pt x="694" y="1800"/>
                  <a:pt x="680" y="1800"/>
                </a:cubicBezTo>
                <a:cubicBezTo>
                  <a:pt x="573" y="1800"/>
                  <a:pt x="465" y="1850"/>
                  <a:pt x="369" y="1929"/>
                </a:cubicBezTo>
                <a:cubicBezTo>
                  <a:pt x="357" y="1940"/>
                  <a:pt x="345" y="1954"/>
                  <a:pt x="333" y="1965"/>
                </a:cubicBezTo>
                <a:cubicBezTo>
                  <a:pt x="320" y="1978"/>
                  <a:pt x="311" y="1994"/>
                  <a:pt x="298" y="2008"/>
                </a:cubicBezTo>
                <a:cubicBezTo>
                  <a:pt x="210" y="2113"/>
                  <a:pt x="130" y="2251"/>
                  <a:pt x="64" y="2432"/>
                </a:cubicBezTo>
                <a:cubicBezTo>
                  <a:pt x="64" y="2432"/>
                  <a:pt x="60" y="2446"/>
                  <a:pt x="61" y="2446"/>
                </a:cubicBezTo>
                <a:cubicBezTo>
                  <a:pt x="65" y="2447"/>
                  <a:pt x="94" y="2399"/>
                  <a:pt x="146" y="2310"/>
                </a:cubicBezTo>
                <a:cubicBezTo>
                  <a:pt x="243" y="2143"/>
                  <a:pt x="394" y="2123"/>
                  <a:pt x="1601" y="2123"/>
                </a:cubicBezTo>
                <a:cubicBezTo>
                  <a:pt x="2442" y="2123"/>
                  <a:pt x="2958" y="2164"/>
                  <a:pt x="2978" y="2231"/>
                </a:cubicBezTo>
                <a:cubicBezTo>
                  <a:pt x="3024" y="2379"/>
                  <a:pt x="6017" y="2372"/>
                  <a:pt x="6091" y="2223"/>
                </a:cubicBezTo>
                <a:cubicBezTo>
                  <a:pt x="6160" y="2083"/>
                  <a:pt x="7104" y="2135"/>
                  <a:pt x="7121" y="2281"/>
                </a:cubicBezTo>
                <a:cubicBezTo>
                  <a:pt x="7129" y="2344"/>
                  <a:pt x="6942" y="2406"/>
                  <a:pt x="6661" y="2424"/>
                </a:cubicBezTo>
                <a:cubicBezTo>
                  <a:pt x="6401" y="2441"/>
                  <a:pt x="6168" y="2497"/>
                  <a:pt x="6140" y="2553"/>
                </a:cubicBezTo>
                <a:cubicBezTo>
                  <a:pt x="6071" y="2694"/>
                  <a:pt x="2972" y="2687"/>
                  <a:pt x="2929" y="2546"/>
                </a:cubicBezTo>
                <a:cubicBezTo>
                  <a:pt x="2909" y="2480"/>
                  <a:pt x="2406" y="2446"/>
                  <a:pt x="1604" y="2446"/>
                </a:cubicBezTo>
                <a:cubicBezTo>
                  <a:pt x="317" y="2446"/>
                  <a:pt x="317" y="2443"/>
                  <a:pt x="192" y="2697"/>
                </a:cubicBezTo>
                <a:cubicBezTo>
                  <a:pt x="69" y="2944"/>
                  <a:pt x="32" y="3201"/>
                  <a:pt x="11" y="4168"/>
                </a:cubicBezTo>
                <a:cubicBezTo>
                  <a:pt x="10" y="4376"/>
                  <a:pt x="11" y="4555"/>
                  <a:pt x="8" y="4785"/>
                </a:cubicBezTo>
                <a:cubicBezTo>
                  <a:pt x="-7" y="5692"/>
                  <a:pt x="0" y="6491"/>
                  <a:pt x="25" y="6564"/>
                </a:cubicBezTo>
                <a:cubicBezTo>
                  <a:pt x="34" y="6590"/>
                  <a:pt x="40" y="6615"/>
                  <a:pt x="43" y="6635"/>
                </a:cubicBezTo>
                <a:cubicBezTo>
                  <a:pt x="44" y="6636"/>
                  <a:pt x="42" y="6642"/>
                  <a:pt x="43" y="6643"/>
                </a:cubicBezTo>
                <a:cubicBezTo>
                  <a:pt x="90" y="6679"/>
                  <a:pt x="111" y="7574"/>
                  <a:pt x="121" y="10179"/>
                </a:cubicBezTo>
                <a:cubicBezTo>
                  <a:pt x="137" y="14256"/>
                  <a:pt x="135" y="14994"/>
                  <a:pt x="85" y="17769"/>
                </a:cubicBezTo>
                <a:cubicBezTo>
                  <a:pt x="82" y="17955"/>
                  <a:pt x="81" y="18059"/>
                  <a:pt x="78" y="18214"/>
                </a:cubicBezTo>
                <a:cubicBezTo>
                  <a:pt x="66" y="19124"/>
                  <a:pt x="70" y="19706"/>
                  <a:pt x="110" y="20029"/>
                </a:cubicBezTo>
                <a:cubicBezTo>
                  <a:pt x="119" y="20079"/>
                  <a:pt x="126" y="20134"/>
                  <a:pt x="139" y="20180"/>
                </a:cubicBezTo>
                <a:cubicBezTo>
                  <a:pt x="155" y="20241"/>
                  <a:pt x="163" y="20288"/>
                  <a:pt x="174" y="20338"/>
                </a:cubicBezTo>
                <a:cubicBezTo>
                  <a:pt x="201" y="20415"/>
                  <a:pt x="233" y="20476"/>
                  <a:pt x="273" y="20531"/>
                </a:cubicBezTo>
                <a:cubicBezTo>
                  <a:pt x="437" y="20679"/>
                  <a:pt x="919" y="20752"/>
                  <a:pt x="2401" y="20790"/>
                </a:cubicBezTo>
                <a:cubicBezTo>
                  <a:pt x="3838" y="20818"/>
                  <a:pt x="6247" y="20838"/>
                  <a:pt x="10687" y="20861"/>
                </a:cubicBezTo>
                <a:cubicBezTo>
                  <a:pt x="16285" y="20891"/>
                  <a:pt x="20878" y="20926"/>
                  <a:pt x="20895" y="20940"/>
                </a:cubicBezTo>
                <a:cubicBezTo>
                  <a:pt x="20919" y="20960"/>
                  <a:pt x="20988" y="20903"/>
                  <a:pt x="21062" y="20826"/>
                </a:cubicBezTo>
                <a:cubicBezTo>
                  <a:pt x="21094" y="20792"/>
                  <a:pt x="21124" y="20753"/>
                  <a:pt x="21157" y="20711"/>
                </a:cubicBezTo>
                <a:cubicBezTo>
                  <a:pt x="21231" y="20616"/>
                  <a:pt x="21304" y="20516"/>
                  <a:pt x="21345" y="20424"/>
                </a:cubicBezTo>
                <a:cubicBezTo>
                  <a:pt x="21434" y="20225"/>
                  <a:pt x="21446" y="19972"/>
                  <a:pt x="21469" y="18264"/>
                </a:cubicBezTo>
                <a:cubicBezTo>
                  <a:pt x="21474" y="17911"/>
                  <a:pt x="21481" y="17614"/>
                  <a:pt x="21487" y="17368"/>
                </a:cubicBezTo>
                <a:cubicBezTo>
                  <a:pt x="21490" y="17229"/>
                  <a:pt x="21494" y="17145"/>
                  <a:pt x="21497" y="17038"/>
                </a:cubicBezTo>
                <a:cubicBezTo>
                  <a:pt x="21500" y="16950"/>
                  <a:pt x="21501" y="16834"/>
                  <a:pt x="21504" y="16765"/>
                </a:cubicBezTo>
                <a:cubicBezTo>
                  <a:pt x="21506" y="16726"/>
                  <a:pt x="21510" y="16719"/>
                  <a:pt x="21511" y="16686"/>
                </a:cubicBezTo>
                <a:cubicBezTo>
                  <a:pt x="21517" y="16593"/>
                  <a:pt x="21523" y="16498"/>
                  <a:pt x="21529" y="16449"/>
                </a:cubicBezTo>
                <a:cubicBezTo>
                  <a:pt x="21530" y="16446"/>
                  <a:pt x="21532" y="16439"/>
                  <a:pt x="21533" y="16435"/>
                </a:cubicBezTo>
                <a:cubicBezTo>
                  <a:pt x="21537" y="16407"/>
                  <a:pt x="21539" y="16390"/>
                  <a:pt x="21543" y="16378"/>
                </a:cubicBezTo>
                <a:cubicBezTo>
                  <a:pt x="21548" y="16365"/>
                  <a:pt x="21556" y="16354"/>
                  <a:pt x="21561" y="16356"/>
                </a:cubicBezTo>
                <a:cubicBezTo>
                  <a:pt x="21563" y="16357"/>
                  <a:pt x="21563" y="16356"/>
                  <a:pt x="21565" y="16356"/>
                </a:cubicBezTo>
                <a:cubicBezTo>
                  <a:pt x="21592" y="16358"/>
                  <a:pt x="21593" y="16273"/>
                  <a:pt x="21579" y="16155"/>
                </a:cubicBezTo>
                <a:cubicBezTo>
                  <a:pt x="21576" y="16137"/>
                  <a:pt x="21575" y="16126"/>
                  <a:pt x="21572" y="16105"/>
                </a:cubicBezTo>
                <a:cubicBezTo>
                  <a:pt x="21550" y="15966"/>
                  <a:pt x="21511" y="15794"/>
                  <a:pt x="21462" y="15675"/>
                </a:cubicBezTo>
                <a:cubicBezTo>
                  <a:pt x="21427" y="15588"/>
                  <a:pt x="21419" y="14680"/>
                  <a:pt x="21441" y="13013"/>
                </a:cubicBezTo>
                <a:cubicBezTo>
                  <a:pt x="21486" y="9499"/>
                  <a:pt x="21475" y="7889"/>
                  <a:pt x="21405" y="7661"/>
                </a:cubicBezTo>
                <a:cubicBezTo>
                  <a:pt x="21362" y="7520"/>
                  <a:pt x="21363" y="7278"/>
                  <a:pt x="21409" y="6722"/>
                </a:cubicBezTo>
                <a:cubicBezTo>
                  <a:pt x="21443" y="6308"/>
                  <a:pt x="21469" y="5440"/>
                  <a:pt x="21469" y="4792"/>
                </a:cubicBezTo>
                <a:cubicBezTo>
                  <a:pt x="21469" y="4050"/>
                  <a:pt x="21492" y="3531"/>
                  <a:pt x="21533" y="3400"/>
                </a:cubicBezTo>
                <a:cubicBezTo>
                  <a:pt x="21586" y="3229"/>
                  <a:pt x="21578" y="3114"/>
                  <a:pt x="21483" y="2718"/>
                </a:cubicBezTo>
                <a:cubicBezTo>
                  <a:pt x="21346" y="2149"/>
                  <a:pt x="21061" y="1800"/>
                  <a:pt x="20725" y="1800"/>
                </a:cubicBezTo>
                <a:cubicBezTo>
                  <a:pt x="20481" y="1800"/>
                  <a:pt x="20262" y="1492"/>
                  <a:pt x="20262" y="1147"/>
                </a:cubicBezTo>
                <a:cubicBezTo>
                  <a:pt x="20262" y="1040"/>
                  <a:pt x="20230" y="968"/>
                  <a:pt x="20194" y="982"/>
                </a:cubicBezTo>
                <a:cubicBezTo>
                  <a:pt x="20158" y="997"/>
                  <a:pt x="20126" y="913"/>
                  <a:pt x="20123" y="796"/>
                </a:cubicBezTo>
                <a:cubicBezTo>
                  <a:pt x="20103" y="-14"/>
                  <a:pt x="20183" y="5"/>
                  <a:pt x="17238" y="7"/>
                </a:cubicBezTo>
                <a:cubicBezTo>
                  <a:pt x="17190" y="7"/>
                  <a:pt x="17174" y="7"/>
                  <a:pt x="17128" y="7"/>
                </a:cubicBezTo>
                <a:cubicBezTo>
                  <a:pt x="13523" y="43"/>
                  <a:pt x="7097" y="39"/>
                  <a:pt x="3747" y="0"/>
                </a:cubicBezTo>
                <a:close/>
                <a:moveTo>
                  <a:pt x="12603" y="21191"/>
                </a:moveTo>
                <a:cubicBezTo>
                  <a:pt x="12038" y="21190"/>
                  <a:pt x="11389" y="21195"/>
                  <a:pt x="10567" y="21199"/>
                </a:cubicBezTo>
                <a:cubicBezTo>
                  <a:pt x="9396" y="21203"/>
                  <a:pt x="8410" y="21214"/>
                  <a:pt x="7663" y="21227"/>
                </a:cubicBezTo>
                <a:cubicBezTo>
                  <a:pt x="7649" y="21228"/>
                  <a:pt x="7645" y="21227"/>
                  <a:pt x="7631" y="21227"/>
                </a:cubicBezTo>
                <a:cubicBezTo>
                  <a:pt x="6949" y="21242"/>
                  <a:pt x="6558" y="21253"/>
                  <a:pt x="6636" y="21270"/>
                </a:cubicBezTo>
                <a:cubicBezTo>
                  <a:pt x="6827" y="21312"/>
                  <a:pt x="6921" y="21383"/>
                  <a:pt x="6912" y="21471"/>
                </a:cubicBezTo>
                <a:cubicBezTo>
                  <a:pt x="6905" y="21550"/>
                  <a:pt x="7457" y="21582"/>
                  <a:pt x="9313" y="21586"/>
                </a:cubicBezTo>
                <a:lnTo>
                  <a:pt x="10131" y="21586"/>
                </a:lnTo>
                <a:cubicBezTo>
                  <a:pt x="10624" y="21585"/>
                  <a:pt x="11080" y="21582"/>
                  <a:pt x="11724" y="21579"/>
                </a:cubicBezTo>
                <a:cubicBezTo>
                  <a:pt x="14379" y="21566"/>
                  <a:pt x="16136" y="21531"/>
                  <a:pt x="15630" y="21500"/>
                </a:cubicBezTo>
                <a:cubicBezTo>
                  <a:pt x="14933" y="21457"/>
                  <a:pt x="14714" y="21414"/>
                  <a:pt x="14724" y="21313"/>
                </a:cubicBezTo>
                <a:cubicBezTo>
                  <a:pt x="14728" y="21264"/>
                  <a:pt x="14511" y="21231"/>
                  <a:pt x="13980" y="21213"/>
                </a:cubicBezTo>
                <a:cubicBezTo>
                  <a:pt x="13761" y="21208"/>
                  <a:pt x="13529" y="21201"/>
                  <a:pt x="13212" y="21199"/>
                </a:cubicBezTo>
                <a:cubicBezTo>
                  <a:pt x="13015" y="21196"/>
                  <a:pt x="12875" y="21192"/>
                  <a:pt x="12627" y="21191"/>
                </a:cubicBezTo>
                <a:cubicBezTo>
                  <a:pt x="12617" y="21191"/>
                  <a:pt x="12613" y="21191"/>
                  <a:pt x="12603" y="21191"/>
                </a:cubicBezTo>
                <a:close/>
              </a:path>
            </a:pathLst>
          </a:custGeom>
          <a:ln w="25400"/>
        </p:spPr>
      </p:pic>
    </p:spTree>
    <p:extLst>
      <p:ext uri="{BB962C8B-B14F-4D97-AF65-F5344CB8AC3E}">
        <p14:creationId xmlns:p14="http://schemas.microsoft.com/office/powerpoint/2010/main" val="9109493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96145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>
                <a:latin typeface="+mj-lt"/>
              </a:rPr>
              <a:t>Firewall &amp; Access Control</a:t>
            </a:r>
            <a:endParaRPr lang="en-US" sz="1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439" y="2024104"/>
            <a:ext cx="8404225" cy="310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All routers haves  fully configrable firewalls for business and crew network with a simple web based interface</a:t>
            </a: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Configurations are done on the shore web support portal and remotely uploaded to the routers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Ship owner can select between pre-sets such as which social instant messaging applications that the crews can use, if video-audio calls can be made, and if web browsing shall be allowed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Complete controll of which ports, domains and ip’s thats allowed or blocked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Direct access to the Satcom Internet connection for specified ports and business application ip’s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Separate crew and business lan networks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Remote access to the routers trough http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Remote settings of WAN / LAN IP</a:t>
            </a:r>
            <a:r>
              <a:rPr lang="en-PH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’s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 and mode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3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Remote settings for incoming port forwarding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Select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Option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Text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Text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Text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Text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Text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Text1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Option2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Checkbox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Checkbox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Checkbox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Checkbox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Checkbox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HTMLCheckbox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HTMLText1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HTMLText1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HTMLText1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Text1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HTMLText1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HTMLText1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HTMLText1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HTMLText1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HTMLText1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HTMLText2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HTMLText2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HTMLText2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HTMLText2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HTMLText2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HTMLText2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HTMLText2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HTMLText2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HTMLText2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HTMLText2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HTMLText3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HTMLText3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HTMLText3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HTMLOption3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HTMLOption4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HTMLText3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HTMLText3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HTMLText3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HTMLText3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HTMLText3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HTMLText3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HTMLSelect2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HTMLText3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HTMLText4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HTMLText4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HTMLText4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HTMLSelect3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HTMLText4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HTMLText4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HTMLText4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HTMLText4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HTMLSelect4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HTMLText4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HTMLText4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HTMLText4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HTMLText5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HTMLSelect5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HTMLText5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HTMLText5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HTMLText5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HTMLText5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HTMLSelect6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" name="HTMLText5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" name="HTMLText5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8" name="HTMLText5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9" name="HTMLReset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0" name="HTMLSelect7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1" name="HTMLSelect8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2" name="HTMLOption5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3" name="HTMLText5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4" name="HTMLText5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" name="HTMLText6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HTMLText6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" name="HTMLText6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HTMLText6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" name="HTMLText6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HTMLText6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" name="HTMLText6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2" name="HTMLText6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3" name="HTMLOption6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4" name="HTMLCheckbox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5" name="HTMLCheckbox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" name="HTMLCheckbox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7" name="HTMLCheckbox1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8" name="HTMLCheckbox1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9" name="HTMLCheckbox1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0" name="HTMLText6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1" name="HTMLText6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2" name="HTMLText7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3" name="HTMLText7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4" name="HTMLText7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5" name="HTMLText7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HTMLText7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" name="HTMLText7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" name="HTMLText7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" name="HTMLText7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" name="HTMLText7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" name="HTMLText7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2" name="HTMLText8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3" name="HTMLText8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4" name="HTMLText8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5" name="HTMLText8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HTMLText8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HTMLText8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HTMLText8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HTMLText8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0" name="HTMLText8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" name="HTMLText8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" name="HTMLOption7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" name="HTMLOption8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" name="HTMLText9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5" name="HTMLText9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" name="HTMLText9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" name="HTMLText9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" name="HTMLText9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" name="HTMLText9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" name="HTMLSelect9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" name="HTMLText9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" name="HTMLText9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" name="HTMLText9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" name="HTMLText9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" name="HTMLSelect10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" name="HTMLText10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" name="HTMLText10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" name="HTMLText10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" name="HTMLText10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" name="HTMLSelect1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1" name="HTMLText10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2" name="HTMLText10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" name="HTMLText10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4" name="HTMLText107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" name="HTMLSelect12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" name="HTMLText10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" name="HTMLText109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8" name="HTMLText110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" name="HTMLText11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" name="HTMLSelect13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" name="HTMLText11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" name="HTMLText11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3" name="HTMLText11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4" name="HTMLReset2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Content Placeholder 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404" b="89089"/>
          <a:stretch/>
        </p:blipFill>
        <p:spPr>
          <a:xfrm>
            <a:off x="-108520" y="-27385"/>
            <a:ext cx="92753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696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</TotalTime>
  <Words>1275</Words>
  <Application>Microsoft Office PowerPoint</Application>
  <PresentationFormat>On-screen Show (4:3)</PresentationFormat>
  <Paragraphs>276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Helvetica Neue</vt:lpstr>
      <vt:lpstr>Helvetica Neue Bold Condensed</vt:lpstr>
      <vt:lpstr>Helvetica Neue Light</vt:lpstr>
      <vt:lpstr>Helvetica Neue Medium</vt:lpstr>
      <vt:lpstr>Lucida Grande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Case Study: Small Commercial</vt:lpstr>
      <vt:lpstr>Case Study: Large Commercial</vt:lpstr>
      <vt:lpstr>Social Media Posting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Support Portal Online platform for the configuration &amp; support of CrewCommCenter</vt:lpstr>
      <vt:lpstr>PowerPoint Presentation</vt:lpstr>
      <vt:lpstr>PowerPoint Presentation</vt:lpstr>
    </vt:vector>
  </TitlesOfParts>
  <Company>SMSGlobal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Heggem</dc:creator>
  <cp:lastModifiedBy>microsoft13807</cp:lastModifiedBy>
  <cp:revision>583</cp:revision>
  <dcterms:created xsi:type="dcterms:W3CDTF">2012-02-07T17:28:37Z</dcterms:created>
  <dcterms:modified xsi:type="dcterms:W3CDTF">2018-10-22T08:20:33Z</dcterms:modified>
</cp:coreProperties>
</file>